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85" r:id="rId4"/>
    <p:sldId id="286" r:id="rId5"/>
    <p:sldId id="275" r:id="rId6"/>
    <p:sldId id="405" r:id="rId8"/>
    <p:sldId id="406" r:id="rId9"/>
    <p:sldId id="407" r:id="rId10"/>
    <p:sldId id="287" r:id="rId11"/>
    <p:sldId id="278" r:id="rId12"/>
    <p:sldId id="408" r:id="rId13"/>
    <p:sldId id="409" r:id="rId14"/>
    <p:sldId id="280" r:id="rId15"/>
    <p:sldId id="352" r:id="rId16"/>
    <p:sldId id="288" r:id="rId17"/>
    <p:sldId id="361" r:id="rId18"/>
    <p:sldId id="444" r:id="rId19"/>
    <p:sldId id="465" r:id="rId20"/>
    <p:sldId id="466" r:id="rId21"/>
    <p:sldId id="467" r:id="rId22"/>
    <p:sldId id="290" r:id="rId23"/>
    <p:sldId id="410" r:id="rId24"/>
    <p:sldId id="411" r:id="rId25"/>
    <p:sldId id="427" r:id="rId26"/>
    <p:sldId id="412" r:id="rId27"/>
    <p:sldId id="428" r:id="rId28"/>
    <p:sldId id="429" r:id="rId29"/>
    <p:sldId id="430" r:id="rId30"/>
    <p:sldId id="431" r:id="rId31"/>
    <p:sldId id="432" r:id="rId32"/>
    <p:sldId id="433" r:id="rId33"/>
    <p:sldId id="434" r:id="rId34"/>
    <p:sldId id="435" r:id="rId35"/>
    <p:sldId id="437" r:id="rId36"/>
    <p:sldId id="438" r:id="rId37"/>
    <p:sldId id="436" r:id="rId38"/>
    <p:sldId id="289" r:id="rId39"/>
    <p:sldId id="425" r:id="rId40"/>
    <p:sldId id="426" r:id="rId41"/>
    <p:sldId id="291" r:id="rId42"/>
  </p:sldIdLst>
  <p:sldSz cx="1219009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2" userDrawn="1">
          <p15:clr>
            <a:srgbClr val="A4A3A4"/>
          </p15:clr>
        </p15:guide>
        <p15:guide id="2" pos="3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66" d="100"/>
          <a:sy n="66" d="100"/>
        </p:scale>
        <p:origin x="-1440" y="-1008"/>
      </p:cViewPr>
      <p:guideLst>
        <p:guide orient="horz" pos="2202"/>
        <p:guide pos="3854"/>
      </p:guideLst>
    </p:cSldViewPr>
  </p:slideViewPr>
  <p:notesTextViewPr>
    <p:cViewPr>
      <p:scale>
        <a:sx n="100" d="100"/>
        <a:sy n="100" d="100"/>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2425D0-4FD9-46D3-BC3E-AA625460988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773496-E636-4335-9108-4D8DE468BC9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7471C6-AD5F-4A48-85CD-A0853D0DC8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582" y="274638"/>
            <a:ext cx="4837613" cy="490066"/>
          </a:xfrm>
        </p:spPr>
        <p:txBody>
          <a:bodyPr>
            <a:normAutofit/>
          </a:bodyPr>
          <a:lstStyle>
            <a:lvl1pPr algn="l">
              <a:defRPr sz="2800">
                <a:solidFill>
                  <a:schemeClr val="bg1"/>
                </a:solidFill>
                <a:latin typeface="方正卡通简体" panose="03000509000000000000" pitchFamily="65" charset="-122"/>
                <a:ea typeface="方正卡通简体" panose="03000509000000000000" pitchFamily="65"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562633" y="1371600"/>
            <a:ext cx="10971372" cy="1828800"/>
          </a:xfrm>
        </p:spPr>
        <p:txBody>
          <a:bodyPr vert="horz" lIns="60954" tIns="0" rIns="60954" bIns="0" anchor="b">
            <a:normAutofit/>
            <a:scene3d>
              <a:camera prst="orthographicFront"/>
              <a:lightRig rig="soft" dir="t">
                <a:rot lat="0" lon="0" rev="17220000"/>
              </a:lightRig>
            </a:scene3d>
            <a:sp3d prstMaterial="softEdge">
              <a:bevelT w="38100" h="38100"/>
            </a:sp3d>
          </a:bodyPr>
          <a:lstStyle>
            <a:lvl1pPr>
              <a:defRPr sz="64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zh-CN" altLang="en-US" smtClean="0"/>
              <a:t>单击此处编辑母版标题样式</a:t>
            </a:r>
            <a:endParaRPr kumimoji="0" lang="en-US"/>
          </a:p>
        </p:txBody>
      </p:sp>
      <p:sp>
        <p:nvSpPr>
          <p:cNvPr id="28" name="日期占位符 27"/>
          <p:cNvSpPr>
            <a:spLocks noGrp="1"/>
          </p:cNvSpPr>
          <p:nvPr>
            <p:ph type="dt" sz="half" idx="10"/>
          </p:nvPr>
        </p:nvSpPr>
        <p:spPr/>
        <p:txBody>
          <a:bodyPr/>
          <a:lstStyle/>
          <a:p>
            <a:pPr eaLnBrk="1" latinLnBrk="0" hangingPunct="1"/>
            <a:fld id="{7CB97365-EBCA-4027-87D5-99FC1D4DF0BB}" type="datetimeFigureOut">
              <a:rPr lang="en-US" smtClean="0"/>
            </a:fld>
            <a:endParaRPr lang="en-US"/>
          </a:p>
        </p:txBody>
      </p:sp>
      <p:sp>
        <p:nvSpPr>
          <p:cNvPr id="17" name="页脚占位符 16"/>
          <p:cNvSpPr>
            <a:spLocks noGrp="1"/>
          </p:cNvSpPr>
          <p:nvPr>
            <p:ph type="ftr" sz="quarter" idx="11"/>
          </p:nvPr>
        </p:nvSpPr>
        <p:spPr/>
        <p:txBody>
          <a:bodyPr/>
          <a:lstStyle/>
          <a:p>
            <a:endParaRPr kumimoji="0" lang="en-US"/>
          </a:p>
        </p:txBody>
      </p:sp>
      <p:sp>
        <p:nvSpPr>
          <p:cNvPr id="29" name="灯片编号占位符 28"/>
          <p:cNvSpPr>
            <a:spLocks noGrp="1"/>
          </p:cNvSpPr>
          <p:nvPr>
            <p:ph type="sldNum" sz="quarter" idx="12"/>
          </p:nvPr>
        </p:nvSpPr>
        <p:spPr/>
        <p:txBody>
          <a:bodyPr/>
          <a:lstStyle/>
          <a:p>
            <a:pPr eaLnBrk="1" latinLnBrk="0" hangingPunct="1"/>
            <a:fld id="{69E29E33-B620-47F9-BB04-8846C2A5AFCC}" type="slidenum">
              <a:rPr kumimoji="0" lang="en-US" smtClean="0"/>
            </a:fld>
            <a:endParaRPr kumimoji="0" lang="en-US"/>
          </a:p>
        </p:txBody>
      </p:sp>
      <p:sp>
        <p:nvSpPr>
          <p:cNvPr id="9" name="副标题 8"/>
          <p:cNvSpPr>
            <a:spLocks noGrp="1"/>
          </p:cNvSpPr>
          <p:nvPr>
            <p:ph type="subTitle" idx="1"/>
          </p:nvPr>
        </p:nvSpPr>
        <p:spPr>
          <a:xfrm>
            <a:off x="1828562" y="3331699"/>
            <a:ext cx="8533289" cy="1752600"/>
          </a:xfrm>
        </p:spPr>
        <p:txBody>
          <a:bodyPr/>
          <a:lstStyle>
            <a:lvl1pPr marL="0" indent="0" algn="ctr">
              <a:buNone/>
              <a:defRPr>
                <a:solidFill>
                  <a:schemeClr val="tx1"/>
                </a:solidFill>
              </a:defRPr>
            </a:lvl1pPr>
            <a:lvl2pPr marL="609600" indent="0" algn="ctr">
              <a:buNone/>
            </a:lvl2pPr>
            <a:lvl3pPr marL="1219200" indent="0" algn="ctr">
              <a:buNone/>
            </a:lvl3pPr>
            <a:lvl4pPr marL="1828800" indent="0" algn="ctr">
              <a:buNone/>
            </a:lvl4pPr>
            <a:lvl5pPr marL="2438400" indent="0" algn="ctr">
              <a:buNone/>
            </a:lvl5pPr>
            <a:lvl6pPr marL="3048000" indent="0" algn="ctr">
              <a:buNone/>
            </a:lvl6pPr>
            <a:lvl7pPr marL="3656965" indent="0" algn="ctr">
              <a:buNone/>
            </a:lvl7pPr>
            <a:lvl8pPr marL="4266565" indent="0" algn="ctr">
              <a:buNone/>
            </a:lvl8pPr>
            <a:lvl9pPr marL="4876165" indent="0" algn="ctr">
              <a:buNone/>
            </a:lvl9pPr>
          </a:lstStyle>
          <a:p>
            <a:r>
              <a:rPr kumimoji="0" lang="zh-CN" altLang="en-US" smtClean="0"/>
              <a:t>单击此处编辑母版副标题样式</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000" b="-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9" Type="http://schemas.openxmlformats.org/officeDocument/2006/relationships/slideLayout" Target="../slideLayouts/slideLayout2.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2.xml"/><Relationship Id="rId19" Type="http://schemas.openxmlformats.org/officeDocument/2006/relationships/tags" Target="../tags/tag17.xml"/><Relationship Id="rId18" Type="http://schemas.openxmlformats.org/officeDocument/2006/relationships/image" Target="../media/image3.png"/><Relationship Id="rId17" Type="http://schemas.openxmlformats.org/officeDocument/2006/relationships/image" Target="../media/image2.png"/><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3" Type="http://schemas.openxmlformats.org/officeDocument/2006/relationships/slideLayout" Target="../slideLayouts/slideLayout2.xml"/><Relationship Id="rId32" Type="http://schemas.openxmlformats.org/officeDocument/2006/relationships/tags" Target="../tags/tag56.xml"/><Relationship Id="rId31" Type="http://schemas.openxmlformats.org/officeDocument/2006/relationships/tags" Target="../tags/tag55.xml"/><Relationship Id="rId30" Type="http://schemas.openxmlformats.org/officeDocument/2006/relationships/tags" Target="../tags/tag54.xml"/><Relationship Id="rId3" Type="http://schemas.openxmlformats.org/officeDocument/2006/relationships/tags" Target="../tags/tag29.xml"/><Relationship Id="rId29" Type="http://schemas.openxmlformats.org/officeDocument/2006/relationships/tags" Target="../tags/tag53.xml"/><Relationship Id="rId28" Type="http://schemas.openxmlformats.org/officeDocument/2006/relationships/tags" Target="../tags/tag52.xml"/><Relationship Id="rId27" Type="http://schemas.openxmlformats.org/officeDocument/2006/relationships/image" Target="../media/image3.png"/><Relationship Id="rId26" Type="http://schemas.openxmlformats.org/officeDocument/2006/relationships/image" Target="../media/image2.png"/><Relationship Id="rId25" Type="http://schemas.openxmlformats.org/officeDocument/2006/relationships/tags" Target="../tags/tag51.xml"/><Relationship Id="rId24" Type="http://schemas.openxmlformats.org/officeDocument/2006/relationships/tags" Target="../tags/tag50.xml"/><Relationship Id="rId23" Type="http://schemas.openxmlformats.org/officeDocument/2006/relationships/tags" Target="../tags/tag49.xml"/><Relationship Id="rId22" Type="http://schemas.openxmlformats.org/officeDocument/2006/relationships/tags" Target="../tags/tag48.xml"/><Relationship Id="rId21" Type="http://schemas.openxmlformats.org/officeDocument/2006/relationships/tags" Target="../tags/tag47.xml"/><Relationship Id="rId20" Type="http://schemas.openxmlformats.org/officeDocument/2006/relationships/tags" Target="../tags/tag46.xml"/><Relationship Id="rId2" Type="http://schemas.openxmlformats.org/officeDocument/2006/relationships/tags" Target="../tags/tag28.xml"/><Relationship Id="rId19" Type="http://schemas.openxmlformats.org/officeDocument/2006/relationships/tags" Target="../tags/tag45.xml"/><Relationship Id="rId18" Type="http://schemas.openxmlformats.org/officeDocument/2006/relationships/tags" Target="../tags/tag44.xml"/><Relationship Id="rId17" Type="http://schemas.openxmlformats.org/officeDocument/2006/relationships/tags" Target="../tags/tag43.xml"/><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4746365" y="-300811"/>
            <a:ext cx="2724042" cy="2845114"/>
            <a:chOff x="5414963" y="2727325"/>
            <a:chExt cx="1357312" cy="1417638"/>
          </a:xfrm>
          <a:solidFill>
            <a:schemeClr val="bg1">
              <a:lumMod val="85000"/>
            </a:schemeClr>
          </a:solidFill>
        </p:grpSpPr>
        <p:sp>
          <p:nvSpPr>
            <p:cNvPr id="4" name="Freeform 6"/>
            <p:cNvSpPr>
              <a:spLocks noEditPoints="1"/>
            </p:cNvSpPr>
            <p:nvPr/>
          </p:nvSpPr>
          <p:spPr bwMode="auto">
            <a:xfrm>
              <a:off x="5740400" y="3163888"/>
              <a:ext cx="685800" cy="355600"/>
            </a:xfrm>
            <a:custGeom>
              <a:avLst/>
              <a:gdLst>
                <a:gd name="T0" fmla="*/ 183 w 183"/>
                <a:gd name="T1" fmla="*/ 95 h 95"/>
                <a:gd name="T2" fmla="*/ 0 w 183"/>
                <a:gd name="T3" fmla="*/ 95 h 95"/>
                <a:gd name="T4" fmla="*/ 0 w 183"/>
                <a:gd name="T5" fmla="*/ 91 h 95"/>
                <a:gd name="T6" fmla="*/ 91 w 183"/>
                <a:gd name="T7" fmla="*/ 0 h 95"/>
                <a:gd name="T8" fmla="*/ 183 w 183"/>
                <a:gd name="T9" fmla="*/ 91 h 95"/>
                <a:gd name="T10" fmla="*/ 183 w 183"/>
                <a:gd name="T11" fmla="*/ 95 h 95"/>
                <a:gd name="T12" fmla="*/ 9 w 183"/>
                <a:gd name="T13" fmla="*/ 87 h 95"/>
                <a:gd name="T14" fmla="*/ 174 w 183"/>
                <a:gd name="T15" fmla="*/ 87 h 95"/>
                <a:gd name="T16" fmla="*/ 91 w 183"/>
                <a:gd name="T17" fmla="*/ 8 h 95"/>
                <a:gd name="T18" fmla="*/ 9 w 183"/>
                <a:gd name="T19" fmla="*/ 8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95">
                  <a:moveTo>
                    <a:pt x="183" y="95"/>
                  </a:moveTo>
                  <a:cubicBezTo>
                    <a:pt x="0" y="95"/>
                    <a:pt x="0" y="95"/>
                    <a:pt x="0" y="95"/>
                  </a:cubicBezTo>
                  <a:cubicBezTo>
                    <a:pt x="0" y="91"/>
                    <a:pt x="0" y="91"/>
                    <a:pt x="0" y="91"/>
                  </a:cubicBezTo>
                  <a:cubicBezTo>
                    <a:pt x="0" y="41"/>
                    <a:pt x="41" y="0"/>
                    <a:pt x="91" y="0"/>
                  </a:cubicBezTo>
                  <a:cubicBezTo>
                    <a:pt x="142" y="0"/>
                    <a:pt x="183" y="41"/>
                    <a:pt x="183" y="91"/>
                  </a:cubicBezTo>
                  <a:lnTo>
                    <a:pt x="183" y="95"/>
                  </a:lnTo>
                  <a:close/>
                  <a:moveTo>
                    <a:pt x="9" y="87"/>
                  </a:moveTo>
                  <a:cubicBezTo>
                    <a:pt x="174" y="87"/>
                    <a:pt x="174" y="87"/>
                    <a:pt x="174" y="87"/>
                  </a:cubicBezTo>
                  <a:cubicBezTo>
                    <a:pt x="172" y="43"/>
                    <a:pt x="136" y="8"/>
                    <a:pt x="91" y="8"/>
                  </a:cubicBezTo>
                  <a:cubicBezTo>
                    <a:pt x="47" y="8"/>
                    <a:pt x="11" y="43"/>
                    <a:pt x="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
            <p:cNvSpPr>
              <a:spLocks noEditPoints="1"/>
            </p:cNvSpPr>
            <p:nvPr/>
          </p:nvSpPr>
          <p:spPr bwMode="auto">
            <a:xfrm>
              <a:off x="5976938" y="3489325"/>
              <a:ext cx="214312" cy="120650"/>
            </a:xfrm>
            <a:custGeom>
              <a:avLst/>
              <a:gdLst>
                <a:gd name="T0" fmla="*/ 28 w 57"/>
                <a:gd name="T1" fmla="*/ 32 h 32"/>
                <a:gd name="T2" fmla="*/ 0 w 57"/>
                <a:gd name="T3" fmla="*/ 4 h 32"/>
                <a:gd name="T4" fmla="*/ 0 w 57"/>
                <a:gd name="T5" fmla="*/ 0 h 32"/>
                <a:gd name="T6" fmla="*/ 57 w 57"/>
                <a:gd name="T7" fmla="*/ 0 h 32"/>
                <a:gd name="T8" fmla="*/ 57 w 57"/>
                <a:gd name="T9" fmla="*/ 4 h 32"/>
                <a:gd name="T10" fmla="*/ 28 w 57"/>
                <a:gd name="T11" fmla="*/ 32 h 32"/>
                <a:gd name="T12" fmla="*/ 9 w 57"/>
                <a:gd name="T13" fmla="*/ 8 h 32"/>
                <a:gd name="T14" fmla="*/ 28 w 57"/>
                <a:gd name="T15" fmla="*/ 24 h 32"/>
                <a:gd name="T16" fmla="*/ 48 w 57"/>
                <a:gd name="T17" fmla="*/ 8 h 32"/>
                <a:gd name="T18" fmla="*/ 9 w 57"/>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2">
                  <a:moveTo>
                    <a:pt x="28" y="32"/>
                  </a:moveTo>
                  <a:cubicBezTo>
                    <a:pt x="13" y="32"/>
                    <a:pt x="0" y="20"/>
                    <a:pt x="0" y="4"/>
                  </a:cubicBezTo>
                  <a:cubicBezTo>
                    <a:pt x="0" y="0"/>
                    <a:pt x="0" y="0"/>
                    <a:pt x="0" y="0"/>
                  </a:cubicBezTo>
                  <a:cubicBezTo>
                    <a:pt x="57" y="0"/>
                    <a:pt x="57" y="0"/>
                    <a:pt x="57" y="0"/>
                  </a:cubicBezTo>
                  <a:cubicBezTo>
                    <a:pt x="57" y="4"/>
                    <a:pt x="57" y="4"/>
                    <a:pt x="57" y="4"/>
                  </a:cubicBezTo>
                  <a:cubicBezTo>
                    <a:pt x="57" y="20"/>
                    <a:pt x="44" y="32"/>
                    <a:pt x="28" y="32"/>
                  </a:cubicBezTo>
                  <a:close/>
                  <a:moveTo>
                    <a:pt x="9" y="8"/>
                  </a:moveTo>
                  <a:cubicBezTo>
                    <a:pt x="11" y="17"/>
                    <a:pt x="19" y="24"/>
                    <a:pt x="28" y="24"/>
                  </a:cubicBezTo>
                  <a:cubicBezTo>
                    <a:pt x="38" y="24"/>
                    <a:pt x="46" y="17"/>
                    <a:pt x="48" y="8"/>
                  </a:cubicBezTo>
                  <a:lnTo>
                    <a:pt x="9"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8"/>
            <p:cNvSpPr/>
            <p:nvPr/>
          </p:nvSpPr>
          <p:spPr bwMode="auto">
            <a:xfrm>
              <a:off x="5924550" y="3500438"/>
              <a:ext cx="57150" cy="60325"/>
            </a:xfrm>
            <a:custGeom>
              <a:avLst/>
              <a:gdLst>
                <a:gd name="T0" fmla="*/ 7 w 36"/>
                <a:gd name="T1" fmla="*/ 38 h 38"/>
                <a:gd name="T2" fmla="*/ 0 w 36"/>
                <a:gd name="T3" fmla="*/ 31 h 38"/>
                <a:gd name="T4" fmla="*/ 28 w 36"/>
                <a:gd name="T5" fmla="*/ 0 h 38"/>
                <a:gd name="T6" fmla="*/ 36 w 36"/>
                <a:gd name="T7" fmla="*/ 7 h 38"/>
                <a:gd name="T8" fmla="*/ 7 w 36"/>
                <a:gd name="T9" fmla="*/ 38 h 38"/>
              </a:gdLst>
              <a:ahLst/>
              <a:cxnLst>
                <a:cxn ang="0">
                  <a:pos x="T0" y="T1"/>
                </a:cxn>
                <a:cxn ang="0">
                  <a:pos x="T2" y="T3"/>
                </a:cxn>
                <a:cxn ang="0">
                  <a:pos x="T4" y="T5"/>
                </a:cxn>
                <a:cxn ang="0">
                  <a:pos x="T6" y="T7"/>
                </a:cxn>
                <a:cxn ang="0">
                  <a:pos x="T8" y="T9"/>
                </a:cxn>
              </a:cxnLst>
              <a:rect l="0" t="0" r="r" b="b"/>
              <a:pathLst>
                <a:path w="36" h="38">
                  <a:moveTo>
                    <a:pt x="7" y="38"/>
                  </a:moveTo>
                  <a:lnTo>
                    <a:pt x="0" y="31"/>
                  </a:lnTo>
                  <a:lnTo>
                    <a:pt x="28" y="0"/>
                  </a:lnTo>
                  <a:lnTo>
                    <a:pt x="36" y="7"/>
                  </a:lnTo>
                  <a:lnTo>
                    <a:pt x="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9"/>
            <p:cNvSpPr>
              <a:spLocks noEditPoints="1"/>
            </p:cNvSpPr>
            <p:nvPr/>
          </p:nvSpPr>
          <p:spPr bwMode="auto">
            <a:xfrm>
              <a:off x="5541963" y="3646488"/>
              <a:ext cx="304800" cy="330200"/>
            </a:xfrm>
            <a:custGeom>
              <a:avLst/>
              <a:gdLst>
                <a:gd name="T0" fmla="*/ 7 w 192"/>
                <a:gd name="T1" fmla="*/ 208 h 208"/>
                <a:gd name="T2" fmla="*/ 0 w 192"/>
                <a:gd name="T3" fmla="*/ 201 h 208"/>
                <a:gd name="T4" fmla="*/ 45 w 192"/>
                <a:gd name="T5" fmla="*/ 154 h 208"/>
                <a:gd name="T6" fmla="*/ 52 w 192"/>
                <a:gd name="T7" fmla="*/ 161 h 208"/>
                <a:gd name="T8" fmla="*/ 7 w 192"/>
                <a:gd name="T9" fmla="*/ 208 h 208"/>
                <a:gd name="T10" fmla="*/ 107 w 192"/>
                <a:gd name="T11" fmla="*/ 102 h 208"/>
                <a:gd name="T12" fmla="*/ 99 w 192"/>
                <a:gd name="T13" fmla="*/ 95 h 208"/>
                <a:gd name="T14" fmla="*/ 184 w 192"/>
                <a:gd name="T15" fmla="*/ 0 h 208"/>
                <a:gd name="T16" fmla="*/ 192 w 192"/>
                <a:gd name="T17" fmla="*/ 7 h 208"/>
                <a:gd name="T18" fmla="*/ 107 w 192"/>
                <a:gd name="T19" fmla="*/ 10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08">
                  <a:moveTo>
                    <a:pt x="7" y="208"/>
                  </a:moveTo>
                  <a:lnTo>
                    <a:pt x="0" y="201"/>
                  </a:lnTo>
                  <a:lnTo>
                    <a:pt x="45" y="154"/>
                  </a:lnTo>
                  <a:lnTo>
                    <a:pt x="52" y="161"/>
                  </a:lnTo>
                  <a:lnTo>
                    <a:pt x="7" y="208"/>
                  </a:lnTo>
                  <a:close/>
                  <a:moveTo>
                    <a:pt x="107" y="102"/>
                  </a:moveTo>
                  <a:lnTo>
                    <a:pt x="99" y="95"/>
                  </a:lnTo>
                  <a:lnTo>
                    <a:pt x="184" y="0"/>
                  </a:lnTo>
                  <a:lnTo>
                    <a:pt x="192" y="7"/>
                  </a:lnTo>
                  <a:lnTo>
                    <a:pt x="107"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0"/>
            <p:cNvSpPr/>
            <p:nvPr/>
          </p:nvSpPr>
          <p:spPr bwMode="auto">
            <a:xfrm>
              <a:off x="5414963" y="4056063"/>
              <a:ext cx="55562" cy="58738"/>
            </a:xfrm>
            <a:custGeom>
              <a:avLst/>
              <a:gdLst>
                <a:gd name="T0" fmla="*/ 7 w 35"/>
                <a:gd name="T1" fmla="*/ 37 h 37"/>
                <a:gd name="T2" fmla="*/ 0 w 35"/>
                <a:gd name="T3" fmla="*/ 30 h 37"/>
                <a:gd name="T4" fmla="*/ 28 w 35"/>
                <a:gd name="T5" fmla="*/ 0 h 37"/>
                <a:gd name="T6" fmla="*/ 35 w 35"/>
                <a:gd name="T7" fmla="*/ 7 h 37"/>
                <a:gd name="T8" fmla="*/ 7 w 35"/>
                <a:gd name="T9" fmla="*/ 37 h 37"/>
              </a:gdLst>
              <a:ahLst/>
              <a:cxnLst>
                <a:cxn ang="0">
                  <a:pos x="T0" y="T1"/>
                </a:cxn>
                <a:cxn ang="0">
                  <a:pos x="T2" y="T3"/>
                </a:cxn>
                <a:cxn ang="0">
                  <a:pos x="T4" y="T5"/>
                </a:cxn>
                <a:cxn ang="0">
                  <a:pos x="T6" y="T7"/>
                </a:cxn>
                <a:cxn ang="0">
                  <a:pos x="T8" y="T9"/>
                </a:cxn>
              </a:cxnLst>
              <a:rect l="0" t="0" r="r" b="b"/>
              <a:pathLst>
                <a:path w="35" h="37">
                  <a:moveTo>
                    <a:pt x="7" y="37"/>
                  </a:moveTo>
                  <a:lnTo>
                    <a:pt x="0" y="30"/>
                  </a:lnTo>
                  <a:lnTo>
                    <a:pt x="28" y="0"/>
                  </a:lnTo>
                  <a:lnTo>
                    <a:pt x="35" y="7"/>
                  </a:lnTo>
                  <a:lnTo>
                    <a:pt x="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1"/>
            <p:cNvSpPr/>
            <p:nvPr/>
          </p:nvSpPr>
          <p:spPr bwMode="auto">
            <a:xfrm>
              <a:off x="6224588" y="3503613"/>
              <a:ext cx="52387" cy="60325"/>
            </a:xfrm>
            <a:custGeom>
              <a:avLst/>
              <a:gdLst>
                <a:gd name="T0" fmla="*/ 26 w 33"/>
                <a:gd name="T1" fmla="*/ 38 h 38"/>
                <a:gd name="T2" fmla="*/ 0 w 33"/>
                <a:gd name="T3" fmla="*/ 8 h 38"/>
                <a:gd name="T4" fmla="*/ 7 w 33"/>
                <a:gd name="T5" fmla="*/ 0 h 38"/>
                <a:gd name="T6" fmla="*/ 33 w 33"/>
                <a:gd name="T7" fmla="*/ 34 h 38"/>
                <a:gd name="T8" fmla="*/ 26 w 33"/>
                <a:gd name="T9" fmla="*/ 38 h 38"/>
              </a:gdLst>
              <a:ahLst/>
              <a:cxnLst>
                <a:cxn ang="0">
                  <a:pos x="T0" y="T1"/>
                </a:cxn>
                <a:cxn ang="0">
                  <a:pos x="T2" y="T3"/>
                </a:cxn>
                <a:cxn ang="0">
                  <a:pos x="T4" y="T5"/>
                </a:cxn>
                <a:cxn ang="0">
                  <a:pos x="T6" y="T7"/>
                </a:cxn>
                <a:cxn ang="0">
                  <a:pos x="T8" y="T9"/>
                </a:cxn>
              </a:cxnLst>
              <a:rect l="0" t="0" r="r" b="b"/>
              <a:pathLst>
                <a:path w="33" h="38">
                  <a:moveTo>
                    <a:pt x="26" y="38"/>
                  </a:moveTo>
                  <a:lnTo>
                    <a:pt x="0" y="8"/>
                  </a:lnTo>
                  <a:lnTo>
                    <a:pt x="7" y="0"/>
                  </a:lnTo>
                  <a:lnTo>
                    <a:pt x="33" y="34"/>
                  </a:lnTo>
                  <a:lnTo>
                    <a:pt x="2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6351588" y="3657600"/>
              <a:ext cx="300037" cy="341313"/>
            </a:xfrm>
            <a:custGeom>
              <a:avLst/>
              <a:gdLst>
                <a:gd name="T0" fmla="*/ 180 w 189"/>
                <a:gd name="T1" fmla="*/ 215 h 215"/>
                <a:gd name="T2" fmla="*/ 137 w 189"/>
                <a:gd name="T3" fmla="*/ 166 h 215"/>
                <a:gd name="T4" fmla="*/ 144 w 189"/>
                <a:gd name="T5" fmla="*/ 159 h 215"/>
                <a:gd name="T6" fmla="*/ 189 w 189"/>
                <a:gd name="T7" fmla="*/ 211 h 215"/>
                <a:gd name="T8" fmla="*/ 180 w 189"/>
                <a:gd name="T9" fmla="*/ 215 h 215"/>
                <a:gd name="T10" fmla="*/ 85 w 189"/>
                <a:gd name="T11" fmla="*/ 104 h 215"/>
                <a:gd name="T12" fmla="*/ 0 w 189"/>
                <a:gd name="T13" fmla="*/ 7 h 215"/>
                <a:gd name="T14" fmla="*/ 7 w 189"/>
                <a:gd name="T15" fmla="*/ 0 h 215"/>
                <a:gd name="T16" fmla="*/ 92 w 189"/>
                <a:gd name="T17" fmla="*/ 97 h 215"/>
                <a:gd name="T18" fmla="*/ 85 w 189"/>
                <a:gd name="T19"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215">
                  <a:moveTo>
                    <a:pt x="180" y="215"/>
                  </a:moveTo>
                  <a:lnTo>
                    <a:pt x="137" y="166"/>
                  </a:lnTo>
                  <a:lnTo>
                    <a:pt x="144" y="159"/>
                  </a:lnTo>
                  <a:lnTo>
                    <a:pt x="189" y="211"/>
                  </a:lnTo>
                  <a:lnTo>
                    <a:pt x="180" y="215"/>
                  </a:lnTo>
                  <a:close/>
                  <a:moveTo>
                    <a:pt x="85" y="104"/>
                  </a:moveTo>
                  <a:lnTo>
                    <a:pt x="0" y="7"/>
                  </a:lnTo>
                  <a:lnTo>
                    <a:pt x="7" y="0"/>
                  </a:lnTo>
                  <a:lnTo>
                    <a:pt x="92" y="97"/>
                  </a:lnTo>
                  <a:lnTo>
                    <a:pt x="8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3"/>
            <p:cNvSpPr/>
            <p:nvPr/>
          </p:nvSpPr>
          <p:spPr bwMode="auto">
            <a:xfrm>
              <a:off x="6719888" y="4086225"/>
              <a:ext cx="52387" cy="58738"/>
            </a:xfrm>
            <a:custGeom>
              <a:avLst/>
              <a:gdLst>
                <a:gd name="T0" fmla="*/ 26 w 33"/>
                <a:gd name="T1" fmla="*/ 37 h 37"/>
                <a:gd name="T2" fmla="*/ 0 w 33"/>
                <a:gd name="T3" fmla="*/ 4 h 37"/>
                <a:gd name="T4" fmla="*/ 7 w 33"/>
                <a:gd name="T5" fmla="*/ 0 h 37"/>
                <a:gd name="T6" fmla="*/ 33 w 33"/>
                <a:gd name="T7" fmla="*/ 30 h 37"/>
                <a:gd name="T8" fmla="*/ 26 w 33"/>
                <a:gd name="T9" fmla="*/ 37 h 37"/>
              </a:gdLst>
              <a:ahLst/>
              <a:cxnLst>
                <a:cxn ang="0">
                  <a:pos x="T0" y="T1"/>
                </a:cxn>
                <a:cxn ang="0">
                  <a:pos x="T2" y="T3"/>
                </a:cxn>
                <a:cxn ang="0">
                  <a:pos x="T4" y="T5"/>
                </a:cxn>
                <a:cxn ang="0">
                  <a:pos x="T6" y="T7"/>
                </a:cxn>
                <a:cxn ang="0">
                  <a:pos x="T8" y="T9"/>
                </a:cxn>
              </a:cxnLst>
              <a:rect l="0" t="0" r="r" b="b"/>
              <a:pathLst>
                <a:path w="33" h="37">
                  <a:moveTo>
                    <a:pt x="26" y="37"/>
                  </a:moveTo>
                  <a:lnTo>
                    <a:pt x="0" y="4"/>
                  </a:lnTo>
                  <a:lnTo>
                    <a:pt x="7" y="0"/>
                  </a:lnTo>
                  <a:lnTo>
                    <a:pt x="33" y="30"/>
                  </a:lnTo>
                  <a:lnTo>
                    <a:pt x="26"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4"/>
            <p:cNvSpPr>
              <a:spLocks noEditPoints="1"/>
            </p:cNvSpPr>
            <p:nvPr/>
          </p:nvSpPr>
          <p:spPr bwMode="auto">
            <a:xfrm>
              <a:off x="6086475" y="3497263"/>
              <a:ext cx="14287" cy="539750"/>
            </a:xfrm>
            <a:custGeom>
              <a:avLst/>
              <a:gdLst>
                <a:gd name="T0" fmla="*/ 9 w 9"/>
                <a:gd name="T1" fmla="*/ 340 h 340"/>
                <a:gd name="T2" fmla="*/ 0 w 9"/>
                <a:gd name="T3" fmla="*/ 340 h 340"/>
                <a:gd name="T4" fmla="*/ 0 w 9"/>
                <a:gd name="T5" fmla="*/ 323 h 340"/>
                <a:gd name="T6" fmla="*/ 9 w 9"/>
                <a:gd name="T7" fmla="*/ 323 h 340"/>
                <a:gd name="T8" fmla="*/ 9 w 9"/>
                <a:gd name="T9" fmla="*/ 340 h 340"/>
                <a:gd name="T10" fmla="*/ 9 w 9"/>
                <a:gd name="T11" fmla="*/ 297 h 340"/>
                <a:gd name="T12" fmla="*/ 0 w 9"/>
                <a:gd name="T13" fmla="*/ 297 h 340"/>
                <a:gd name="T14" fmla="*/ 0 w 9"/>
                <a:gd name="T15" fmla="*/ 269 h 340"/>
                <a:gd name="T16" fmla="*/ 9 w 9"/>
                <a:gd name="T17" fmla="*/ 269 h 340"/>
                <a:gd name="T18" fmla="*/ 9 w 9"/>
                <a:gd name="T19" fmla="*/ 297 h 340"/>
                <a:gd name="T20" fmla="*/ 9 w 9"/>
                <a:gd name="T21" fmla="*/ 229 h 340"/>
                <a:gd name="T22" fmla="*/ 0 w 9"/>
                <a:gd name="T23" fmla="*/ 229 h 340"/>
                <a:gd name="T24" fmla="*/ 0 w 9"/>
                <a:gd name="T25" fmla="*/ 196 h 340"/>
                <a:gd name="T26" fmla="*/ 9 w 9"/>
                <a:gd name="T27" fmla="*/ 196 h 340"/>
                <a:gd name="T28" fmla="*/ 9 w 9"/>
                <a:gd name="T29" fmla="*/ 229 h 340"/>
                <a:gd name="T30" fmla="*/ 9 w 9"/>
                <a:gd name="T31" fmla="*/ 156 h 340"/>
                <a:gd name="T32" fmla="*/ 0 w 9"/>
                <a:gd name="T33" fmla="*/ 156 h 340"/>
                <a:gd name="T34" fmla="*/ 0 w 9"/>
                <a:gd name="T35" fmla="*/ 127 h 340"/>
                <a:gd name="T36" fmla="*/ 9 w 9"/>
                <a:gd name="T37" fmla="*/ 127 h 340"/>
                <a:gd name="T38" fmla="*/ 9 w 9"/>
                <a:gd name="T39" fmla="*/ 156 h 340"/>
                <a:gd name="T40" fmla="*/ 9 w 9"/>
                <a:gd name="T41" fmla="*/ 104 h 340"/>
                <a:gd name="T42" fmla="*/ 0 w 9"/>
                <a:gd name="T43" fmla="*/ 104 h 340"/>
                <a:gd name="T44" fmla="*/ 0 w 9"/>
                <a:gd name="T45" fmla="*/ 73 h 340"/>
                <a:gd name="T46" fmla="*/ 9 w 9"/>
                <a:gd name="T47" fmla="*/ 73 h 340"/>
                <a:gd name="T48" fmla="*/ 9 w 9"/>
                <a:gd name="T49" fmla="*/ 104 h 340"/>
                <a:gd name="T50" fmla="*/ 9 w 9"/>
                <a:gd name="T51" fmla="*/ 35 h 340"/>
                <a:gd name="T52" fmla="*/ 0 w 9"/>
                <a:gd name="T53" fmla="*/ 35 h 340"/>
                <a:gd name="T54" fmla="*/ 0 w 9"/>
                <a:gd name="T55" fmla="*/ 0 h 340"/>
                <a:gd name="T56" fmla="*/ 9 w 9"/>
                <a:gd name="T57" fmla="*/ 0 h 340"/>
                <a:gd name="T58" fmla="*/ 9 w 9"/>
                <a:gd name="T59" fmla="*/ 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340">
                  <a:moveTo>
                    <a:pt x="9" y="340"/>
                  </a:moveTo>
                  <a:lnTo>
                    <a:pt x="0" y="340"/>
                  </a:lnTo>
                  <a:lnTo>
                    <a:pt x="0" y="323"/>
                  </a:lnTo>
                  <a:lnTo>
                    <a:pt x="9" y="323"/>
                  </a:lnTo>
                  <a:lnTo>
                    <a:pt x="9" y="340"/>
                  </a:lnTo>
                  <a:close/>
                  <a:moveTo>
                    <a:pt x="9" y="297"/>
                  </a:moveTo>
                  <a:lnTo>
                    <a:pt x="0" y="297"/>
                  </a:lnTo>
                  <a:lnTo>
                    <a:pt x="0" y="269"/>
                  </a:lnTo>
                  <a:lnTo>
                    <a:pt x="9" y="269"/>
                  </a:lnTo>
                  <a:lnTo>
                    <a:pt x="9" y="297"/>
                  </a:lnTo>
                  <a:close/>
                  <a:moveTo>
                    <a:pt x="9" y="229"/>
                  </a:moveTo>
                  <a:lnTo>
                    <a:pt x="0" y="229"/>
                  </a:lnTo>
                  <a:lnTo>
                    <a:pt x="0" y="196"/>
                  </a:lnTo>
                  <a:lnTo>
                    <a:pt x="9" y="196"/>
                  </a:lnTo>
                  <a:lnTo>
                    <a:pt x="9" y="229"/>
                  </a:lnTo>
                  <a:close/>
                  <a:moveTo>
                    <a:pt x="9" y="156"/>
                  </a:moveTo>
                  <a:lnTo>
                    <a:pt x="0" y="156"/>
                  </a:lnTo>
                  <a:lnTo>
                    <a:pt x="0" y="127"/>
                  </a:lnTo>
                  <a:lnTo>
                    <a:pt x="9" y="127"/>
                  </a:lnTo>
                  <a:lnTo>
                    <a:pt x="9" y="156"/>
                  </a:lnTo>
                  <a:close/>
                  <a:moveTo>
                    <a:pt x="9" y="104"/>
                  </a:moveTo>
                  <a:lnTo>
                    <a:pt x="0" y="104"/>
                  </a:lnTo>
                  <a:lnTo>
                    <a:pt x="0" y="73"/>
                  </a:lnTo>
                  <a:lnTo>
                    <a:pt x="9" y="73"/>
                  </a:lnTo>
                  <a:lnTo>
                    <a:pt x="9" y="104"/>
                  </a:lnTo>
                  <a:close/>
                  <a:moveTo>
                    <a:pt x="9" y="35"/>
                  </a:moveTo>
                  <a:lnTo>
                    <a:pt x="0" y="35"/>
                  </a:lnTo>
                  <a:lnTo>
                    <a:pt x="0" y="0"/>
                  </a:lnTo>
                  <a:lnTo>
                    <a:pt x="9" y="0"/>
                  </a:lnTo>
                  <a:lnTo>
                    <a:pt x="9"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Rectangle 15"/>
            <p:cNvSpPr>
              <a:spLocks noChangeArrowheads="1"/>
            </p:cNvSpPr>
            <p:nvPr/>
          </p:nvSpPr>
          <p:spPr bwMode="auto">
            <a:xfrm>
              <a:off x="6078538" y="2727325"/>
              <a:ext cx="30162" cy="379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Freeform 16"/>
            <p:cNvSpPr>
              <a:spLocks noEditPoints="1"/>
            </p:cNvSpPr>
            <p:nvPr/>
          </p:nvSpPr>
          <p:spPr bwMode="auto">
            <a:xfrm>
              <a:off x="5853113" y="3571875"/>
              <a:ext cx="180975" cy="401638"/>
            </a:xfrm>
            <a:custGeom>
              <a:avLst/>
              <a:gdLst>
                <a:gd name="T0" fmla="*/ 10 w 114"/>
                <a:gd name="T1" fmla="*/ 253 h 253"/>
                <a:gd name="T2" fmla="*/ 0 w 114"/>
                <a:gd name="T3" fmla="*/ 250 h 253"/>
                <a:gd name="T4" fmla="*/ 3 w 114"/>
                <a:gd name="T5" fmla="*/ 246 h 253"/>
                <a:gd name="T6" fmla="*/ 12 w 114"/>
                <a:gd name="T7" fmla="*/ 248 h 253"/>
                <a:gd name="T8" fmla="*/ 10 w 114"/>
                <a:gd name="T9" fmla="*/ 253 h 253"/>
                <a:gd name="T10" fmla="*/ 31 w 114"/>
                <a:gd name="T11" fmla="*/ 205 h 253"/>
                <a:gd name="T12" fmla="*/ 22 w 114"/>
                <a:gd name="T13" fmla="*/ 201 h 253"/>
                <a:gd name="T14" fmla="*/ 45 w 114"/>
                <a:gd name="T15" fmla="*/ 146 h 253"/>
                <a:gd name="T16" fmla="*/ 52 w 114"/>
                <a:gd name="T17" fmla="*/ 149 h 253"/>
                <a:gd name="T18" fmla="*/ 31 w 114"/>
                <a:gd name="T19" fmla="*/ 205 h 253"/>
                <a:gd name="T20" fmla="*/ 66 w 114"/>
                <a:gd name="T21" fmla="*/ 118 h 253"/>
                <a:gd name="T22" fmla="*/ 57 w 114"/>
                <a:gd name="T23" fmla="*/ 116 h 253"/>
                <a:gd name="T24" fmla="*/ 64 w 114"/>
                <a:gd name="T25" fmla="*/ 102 h 253"/>
                <a:gd name="T26" fmla="*/ 73 w 114"/>
                <a:gd name="T27" fmla="*/ 104 h 253"/>
                <a:gd name="T28" fmla="*/ 66 w 114"/>
                <a:gd name="T29" fmla="*/ 118 h 253"/>
                <a:gd name="T30" fmla="*/ 90 w 114"/>
                <a:gd name="T31" fmla="*/ 59 h 253"/>
                <a:gd name="T32" fmla="*/ 83 w 114"/>
                <a:gd name="T33" fmla="*/ 57 h 253"/>
                <a:gd name="T34" fmla="*/ 104 w 114"/>
                <a:gd name="T35" fmla="*/ 0 h 253"/>
                <a:gd name="T36" fmla="*/ 114 w 114"/>
                <a:gd name="T37" fmla="*/ 5 h 253"/>
                <a:gd name="T38" fmla="*/ 90 w 114"/>
                <a:gd name="T39" fmla="*/ 5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253">
                  <a:moveTo>
                    <a:pt x="10" y="253"/>
                  </a:moveTo>
                  <a:lnTo>
                    <a:pt x="0" y="250"/>
                  </a:lnTo>
                  <a:lnTo>
                    <a:pt x="3" y="246"/>
                  </a:lnTo>
                  <a:lnTo>
                    <a:pt x="12" y="248"/>
                  </a:lnTo>
                  <a:lnTo>
                    <a:pt x="10" y="253"/>
                  </a:lnTo>
                  <a:close/>
                  <a:moveTo>
                    <a:pt x="31" y="205"/>
                  </a:moveTo>
                  <a:lnTo>
                    <a:pt x="22" y="201"/>
                  </a:lnTo>
                  <a:lnTo>
                    <a:pt x="45" y="146"/>
                  </a:lnTo>
                  <a:lnTo>
                    <a:pt x="52" y="149"/>
                  </a:lnTo>
                  <a:lnTo>
                    <a:pt x="31" y="205"/>
                  </a:lnTo>
                  <a:close/>
                  <a:moveTo>
                    <a:pt x="66" y="118"/>
                  </a:moveTo>
                  <a:lnTo>
                    <a:pt x="57" y="116"/>
                  </a:lnTo>
                  <a:lnTo>
                    <a:pt x="64" y="102"/>
                  </a:lnTo>
                  <a:lnTo>
                    <a:pt x="73" y="104"/>
                  </a:lnTo>
                  <a:lnTo>
                    <a:pt x="66" y="118"/>
                  </a:lnTo>
                  <a:close/>
                  <a:moveTo>
                    <a:pt x="90" y="59"/>
                  </a:moveTo>
                  <a:lnTo>
                    <a:pt x="83" y="57"/>
                  </a:lnTo>
                  <a:lnTo>
                    <a:pt x="104" y="0"/>
                  </a:lnTo>
                  <a:lnTo>
                    <a:pt x="114" y="5"/>
                  </a:lnTo>
                  <a:lnTo>
                    <a:pt x="9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7"/>
            <p:cNvSpPr>
              <a:spLocks noEditPoints="1"/>
            </p:cNvSpPr>
            <p:nvPr/>
          </p:nvSpPr>
          <p:spPr bwMode="auto">
            <a:xfrm>
              <a:off x="6164263" y="3541713"/>
              <a:ext cx="142875" cy="292100"/>
            </a:xfrm>
            <a:custGeom>
              <a:avLst/>
              <a:gdLst>
                <a:gd name="T0" fmla="*/ 83 w 90"/>
                <a:gd name="T1" fmla="*/ 184 h 184"/>
                <a:gd name="T2" fmla="*/ 81 w 90"/>
                <a:gd name="T3" fmla="*/ 184 h 184"/>
                <a:gd name="T4" fmla="*/ 90 w 90"/>
                <a:gd name="T5" fmla="*/ 180 h 184"/>
                <a:gd name="T6" fmla="*/ 90 w 90"/>
                <a:gd name="T7" fmla="*/ 180 h 184"/>
                <a:gd name="T8" fmla="*/ 83 w 90"/>
                <a:gd name="T9" fmla="*/ 184 h 184"/>
                <a:gd name="T10" fmla="*/ 64 w 90"/>
                <a:gd name="T11" fmla="*/ 147 h 184"/>
                <a:gd name="T12" fmla="*/ 52 w 90"/>
                <a:gd name="T13" fmla="*/ 121 h 184"/>
                <a:gd name="T14" fmla="*/ 62 w 90"/>
                <a:gd name="T15" fmla="*/ 116 h 184"/>
                <a:gd name="T16" fmla="*/ 73 w 90"/>
                <a:gd name="T17" fmla="*/ 144 h 184"/>
                <a:gd name="T18" fmla="*/ 64 w 90"/>
                <a:gd name="T19" fmla="*/ 147 h 184"/>
                <a:gd name="T20" fmla="*/ 43 w 90"/>
                <a:gd name="T21" fmla="*/ 99 h 184"/>
                <a:gd name="T22" fmla="*/ 31 w 90"/>
                <a:gd name="T23" fmla="*/ 71 h 184"/>
                <a:gd name="T24" fmla="*/ 40 w 90"/>
                <a:gd name="T25" fmla="*/ 69 h 184"/>
                <a:gd name="T26" fmla="*/ 52 w 90"/>
                <a:gd name="T27" fmla="*/ 95 h 184"/>
                <a:gd name="T28" fmla="*/ 43 w 90"/>
                <a:gd name="T29" fmla="*/ 99 h 184"/>
                <a:gd name="T30" fmla="*/ 14 w 90"/>
                <a:gd name="T31" fmla="*/ 36 h 184"/>
                <a:gd name="T32" fmla="*/ 0 w 90"/>
                <a:gd name="T33" fmla="*/ 5 h 184"/>
                <a:gd name="T34" fmla="*/ 10 w 90"/>
                <a:gd name="T35" fmla="*/ 0 h 184"/>
                <a:gd name="T36" fmla="*/ 24 w 90"/>
                <a:gd name="T37" fmla="*/ 33 h 184"/>
                <a:gd name="T38" fmla="*/ 14 w 90"/>
                <a:gd name="T39" fmla="*/ 3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84">
                  <a:moveTo>
                    <a:pt x="83" y="184"/>
                  </a:moveTo>
                  <a:lnTo>
                    <a:pt x="81" y="184"/>
                  </a:lnTo>
                  <a:lnTo>
                    <a:pt x="90" y="180"/>
                  </a:lnTo>
                  <a:lnTo>
                    <a:pt x="90" y="180"/>
                  </a:lnTo>
                  <a:lnTo>
                    <a:pt x="83" y="184"/>
                  </a:lnTo>
                  <a:close/>
                  <a:moveTo>
                    <a:pt x="64" y="147"/>
                  </a:moveTo>
                  <a:lnTo>
                    <a:pt x="52" y="121"/>
                  </a:lnTo>
                  <a:lnTo>
                    <a:pt x="62" y="116"/>
                  </a:lnTo>
                  <a:lnTo>
                    <a:pt x="73" y="144"/>
                  </a:lnTo>
                  <a:lnTo>
                    <a:pt x="64" y="147"/>
                  </a:lnTo>
                  <a:close/>
                  <a:moveTo>
                    <a:pt x="43" y="99"/>
                  </a:moveTo>
                  <a:lnTo>
                    <a:pt x="31" y="71"/>
                  </a:lnTo>
                  <a:lnTo>
                    <a:pt x="40" y="69"/>
                  </a:lnTo>
                  <a:lnTo>
                    <a:pt x="52" y="95"/>
                  </a:lnTo>
                  <a:lnTo>
                    <a:pt x="43" y="99"/>
                  </a:lnTo>
                  <a:close/>
                  <a:moveTo>
                    <a:pt x="14" y="36"/>
                  </a:moveTo>
                  <a:lnTo>
                    <a:pt x="0" y="5"/>
                  </a:lnTo>
                  <a:lnTo>
                    <a:pt x="10" y="0"/>
                  </a:lnTo>
                  <a:lnTo>
                    <a:pt x="24" y="33"/>
                  </a:lnTo>
                  <a:lnTo>
                    <a:pt x="14"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custDataLst>
              <p:tags r:id="rId1"/>
            </p:custDataLst>
          </p:nvPr>
        </p:nvGrpSpPr>
        <p:grpSpPr>
          <a:xfrm>
            <a:off x="3525694" y="2997302"/>
            <a:ext cx="932180" cy="998854"/>
            <a:chOff x="3915721" y="1429930"/>
            <a:chExt cx="699226" cy="749141"/>
          </a:xfrm>
        </p:grpSpPr>
        <p:grpSp>
          <p:nvGrpSpPr>
            <p:cNvPr id="78" name="组合 77"/>
            <p:cNvGrpSpPr/>
            <p:nvPr>
              <p:custDataLst>
                <p:tags r:id="rId2"/>
              </p:custDataLst>
            </p:nvPr>
          </p:nvGrpSpPr>
          <p:grpSpPr>
            <a:xfrm>
              <a:off x="3939813" y="1490614"/>
              <a:ext cx="648072" cy="648072"/>
              <a:chOff x="1907704" y="1131590"/>
              <a:chExt cx="1008112" cy="1008112"/>
            </a:xfrm>
          </p:grpSpPr>
          <p:sp>
            <p:nvSpPr>
              <p:cNvPr id="80" name="矩形 79"/>
              <p:cNvSpPr/>
              <p:nvPr>
                <p:custDataLst>
                  <p:tags r:id="rId3"/>
                </p:custDataLst>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81" name="直接连接符 80"/>
              <p:cNvCxnSpPr>
                <a:stCxn id="80" idx="1"/>
                <a:endCxn id="80" idx="3"/>
              </p:cNvCxnSpPr>
              <p:nvPr>
                <p:custDataLst>
                  <p:tags r:id="rId4"/>
                </p:custDataLst>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80" idx="0"/>
                <a:endCxn id="80" idx="2"/>
              </p:cNvCxnSpPr>
              <p:nvPr>
                <p:custDataLst>
                  <p:tags r:id="rId5"/>
                </p:custDataLst>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79" name="矩形 78"/>
            <p:cNvSpPr/>
            <p:nvPr>
              <p:custDataLst>
                <p:tags r:id="rId6"/>
              </p:custDataLst>
            </p:nvPr>
          </p:nvSpPr>
          <p:spPr>
            <a:xfrm>
              <a:off x="3915721" y="1429930"/>
              <a:ext cx="699226" cy="749141"/>
            </a:xfrm>
            <a:prstGeom prst="rect">
              <a:avLst/>
            </a:prstGeom>
          </p:spPr>
          <p:txBody>
            <a:bodyPr wrap="none">
              <a:spAutoFit/>
            </a:bodyPr>
            <a:lstStyle/>
            <a:p>
              <a:pPr algn="ctr"/>
              <a:r>
                <a:rPr lang="zh-CN" altLang="en-US" sz="5900" dirty="0">
                  <a:solidFill>
                    <a:schemeClr val="bg1">
                      <a:alpha val="79000"/>
                    </a:schemeClr>
                  </a:solidFill>
                  <a:latin typeface="+mj-ea"/>
                  <a:ea typeface="+mj-ea"/>
                </a:rPr>
                <a:t>融</a:t>
              </a:r>
              <a:endParaRPr lang="zh-CN" altLang="en-US" sz="5900" dirty="0">
                <a:solidFill>
                  <a:schemeClr val="bg1">
                    <a:alpha val="79000"/>
                  </a:schemeClr>
                </a:solidFill>
                <a:latin typeface="+mj-ea"/>
                <a:ea typeface="+mj-ea"/>
              </a:endParaRPr>
            </a:p>
          </p:txBody>
        </p:sp>
      </p:grpSp>
      <p:grpSp>
        <p:nvGrpSpPr>
          <p:cNvPr id="83" name="组合 82"/>
          <p:cNvGrpSpPr/>
          <p:nvPr>
            <p:custDataLst>
              <p:tags r:id="rId7"/>
            </p:custDataLst>
          </p:nvPr>
        </p:nvGrpSpPr>
        <p:grpSpPr>
          <a:xfrm>
            <a:off x="4612905" y="2997302"/>
            <a:ext cx="932180" cy="1054101"/>
            <a:chOff x="4679733" y="1429930"/>
            <a:chExt cx="699226" cy="790576"/>
          </a:xfrm>
        </p:grpSpPr>
        <p:grpSp>
          <p:nvGrpSpPr>
            <p:cNvPr id="84" name="组合 83"/>
            <p:cNvGrpSpPr/>
            <p:nvPr/>
          </p:nvGrpSpPr>
          <p:grpSpPr>
            <a:xfrm>
              <a:off x="4703824" y="1490614"/>
              <a:ext cx="648072" cy="648072"/>
              <a:chOff x="1907704" y="1131590"/>
              <a:chExt cx="1008112" cy="1008112"/>
            </a:xfrm>
          </p:grpSpPr>
          <p:sp>
            <p:nvSpPr>
              <p:cNvPr id="86" name="矩形 85"/>
              <p:cNvSpPr/>
              <p:nvPr>
                <p:custDataLst>
                  <p:tags r:id="rId8"/>
                </p:custDataLst>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87" name="直接连接符 86"/>
              <p:cNvCxnSpPr>
                <a:stCxn id="86" idx="1"/>
                <a:endCxn id="86" idx="3"/>
              </p:cNvCxnSpPr>
              <p:nvPr>
                <p:custDataLst>
                  <p:tags r:id="rId9"/>
                </p:custDataLst>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86" idx="0"/>
                <a:endCxn id="86" idx="2"/>
              </p:cNvCxnSpPr>
              <p:nvPr>
                <p:custDataLst>
                  <p:tags r:id="rId10"/>
                </p:custDataLst>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85" name="矩形 84"/>
            <p:cNvSpPr/>
            <p:nvPr>
              <p:custDataLst>
                <p:tags r:id="rId11"/>
              </p:custDataLst>
            </p:nvPr>
          </p:nvSpPr>
          <p:spPr>
            <a:xfrm>
              <a:off x="4679733" y="1429930"/>
              <a:ext cx="699226"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销</a:t>
              </a:r>
              <a:endParaRPr lang="zh-CN" altLang="en-US" sz="5900" dirty="0">
                <a:solidFill>
                  <a:schemeClr val="bg1">
                    <a:alpha val="79000"/>
                  </a:schemeClr>
                </a:solidFill>
                <a:latin typeface="+mj-ea"/>
                <a:ea typeface="+mj-ea"/>
              </a:endParaRPr>
            </a:p>
          </p:txBody>
        </p:sp>
      </p:grpSp>
      <p:grpSp>
        <p:nvGrpSpPr>
          <p:cNvPr id="89" name="组合 88"/>
          <p:cNvGrpSpPr/>
          <p:nvPr>
            <p:custDataLst>
              <p:tags r:id="rId12"/>
            </p:custDataLst>
          </p:nvPr>
        </p:nvGrpSpPr>
        <p:grpSpPr>
          <a:xfrm>
            <a:off x="5636608" y="2997302"/>
            <a:ext cx="932180" cy="998854"/>
            <a:chOff x="5414731" y="1429930"/>
            <a:chExt cx="699226" cy="749141"/>
          </a:xfrm>
        </p:grpSpPr>
        <p:grpSp>
          <p:nvGrpSpPr>
            <p:cNvPr id="90" name="组合 89"/>
            <p:cNvGrpSpPr/>
            <p:nvPr/>
          </p:nvGrpSpPr>
          <p:grpSpPr>
            <a:xfrm>
              <a:off x="5438823" y="1490614"/>
              <a:ext cx="648072" cy="648072"/>
              <a:chOff x="1907704" y="1131590"/>
              <a:chExt cx="1008112" cy="1008112"/>
            </a:xfrm>
          </p:grpSpPr>
          <p:sp>
            <p:nvSpPr>
              <p:cNvPr id="92" name="矩形 91"/>
              <p:cNvSpPr/>
              <p:nvPr>
                <p:custDataLst>
                  <p:tags r:id="rId13"/>
                </p:custDataLst>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93" name="直接连接符 92"/>
              <p:cNvCxnSpPr>
                <a:stCxn id="92" idx="1"/>
                <a:endCxn id="92" idx="3"/>
              </p:cNvCxnSpPr>
              <p:nvPr>
                <p:custDataLst>
                  <p:tags r:id="rId14"/>
                </p:custDataLst>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92" idx="0"/>
                <a:endCxn id="92" idx="2"/>
              </p:cNvCxnSpPr>
              <p:nvPr>
                <p:custDataLst>
                  <p:tags r:id="rId15"/>
                </p:custDataLst>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91" name="矩形 90"/>
            <p:cNvSpPr/>
            <p:nvPr>
              <p:custDataLst>
                <p:tags r:id="rId16"/>
              </p:custDataLst>
            </p:nvPr>
          </p:nvSpPr>
          <p:spPr>
            <a:xfrm>
              <a:off x="5414731" y="1429930"/>
              <a:ext cx="699226" cy="749141"/>
            </a:xfrm>
            <a:prstGeom prst="rect">
              <a:avLst/>
            </a:prstGeom>
          </p:spPr>
          <p:txBody>
            <a:bodyPr wrap="none">
              <a:spAutoFit/>
            </a:bodyPr>
            <a:lstStyle/>
            <a:p>
              <a:pPr algn="ctr"/>
              <a:r>
                <a:rPr lang="zh-CN" altLang="en-US" sz="5900" dirty="0">
                  <a:solidFill>
                    <a:schemeClr val="bg1">
                      <a:alpha val="79000"/>
                    </a:schemeClr>
                  </a:solidFill>
                  <a:latin typeface="+mj-ea"/>
                  <a:ea typeface="+mj-ea"/>
                </a:rPr>
                <a:t>通</a:t>
              </a:r>
              <a:endParaRPr lang="zh-CN" altLang="en-US" sz="5900" dirty="0">
                <a:solidFill>
                  <a:schemeClr val="bg1">
                    <a:alpha val="79000"/>
                  </a:schemeClr>
                </a:solidFill>
                <a:latin typeface="+mj-ea"/>
                <a:ea typeface="+mj-ea"/>
              </a:endParaRPr>
            </a:p>
          </p:txBody>
        </p:sp>
      </p:grpSp>
      <p:pic>
        <p:nvPicPr>
          <p:cNvPr id="97" name="Picture 3" descr="C:\Users\ABC\Desktop\GR-010 (2).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526663" y="3759360"/>
            <a:ext cx="1252904" cy="67733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C:\Users\ABC\Desktop\GR-010 (2).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22798" y="3956284"/>
            <a:ext cx="7391859" cy="45666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custDataLst>
              <p:tags r:id="rId19"/>
            </p:custDataLst>
          </p:nvPr>
        </p:nvGrpSpPr>
        <p:grpSpPr>
          <a:xfrm>
            <a:off x="6671026" y="2997302"/>
            <a:ext cx="932180" cy="1054100"/>
            <a:chOff x="5414733" y="1429930"/>
            <a:chExt cx="699226" cy="790575"/>
          </a:xfrm>
        </p:grpSpPr>
        <p:grpSp>
          <p:nvGrpSpPr>
            <p:cNvPr id="3" name="组合 2"/>
            <p:cNvGrpSpPr/>
            <p:nvPr/>
          </p:nvGrpSpPr>
          <p:grpSpPr>
            <a:xfrm>
              <a:off x="5438823" y="1490614"/>
              <a:ext cx="648072" cy="648072"/>
              <a:chOff x="1907704" y="1131590"/>
              <a:chExt cx="1008112" cy="1008112"/>
            </a:xfrm>
          </p:grpSpPr>
          <p:sp>
            <p:nvSpPr>
              <p:cNvPr id="17" name="矩形 16"/>
              <p:cNvSpPr/>
              <p:nvPr>
                <p:custDataLst>
                  <p:tags r:id="rId20"/>
                </p:custDataLst>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alpha val="79000"/>
                    </a:schemeClr>
                  </a:solidFill>
                </a:endParaRPr>
              </a:p>
            </p:txBody>
          </p:sp>
          <p:cxnSp>
            <p:nvCxnSpPr>
              <p:cNvPr id="18" name="直接连接符 17"/>
              <p:cNvCxnSpPr>
                <a:stCxn id="17" idx="1"/>
                <a:endCxn id="17" idx="3"/>
              </p:cNvCxnSpPr>
              <p:nvPr>
                <p:custDataLst>
                  <p:tags r:id="rId21"/>
                </p:custDataLst>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7" idx="0"/>
                <a:endCxn id="17" idx="2"/>
              </p:cNvCxnSpPr>
              <p:nvPr>
                <p:custDataLst>
                  <p:tags r:id="rId22"/>
                </p:custDataLst>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custDataLst>
                <p:tags r:id="rId23"/>
              </p:custDataLst>
            </p:nvPr>
          </p:nvSpPr>
          <p:spPr>
            <a:xfrm>
              <a:off x="5414733" y="1429930"/>
              <a:ext cx="699226" cy="790575"/>
            </a:xfrm>
            <a:prstGeom prst="rect">
              <a:avLst/>
            </a:prstGeom>
          </p:spPr>
          <p:txBody>
            <a:bodyPr wrap="none">
              <a:spAutoFit/>
            </a:bodyPr>
            <a:p>
              <a:pPr algn="ctr"/>
              <a:r>
                <a:rPr lang="zh-CN" altLang="en-US" sz="5900" dirty="0">
                  <a:solidFill>
                    <a:schemeClr val="bg1">
                      <a:alpha val="79000"/>
                    </a:schemeClr>
                  </a:solidFill>
                  <a:latin typeface="+mj-ea"/>
                  <a:ea typeface="+mj-ea"/>
                </a:rPr>
                <a:t>系</a:t>
              </a:r>
              <a:endParaRPr lang="zh-CN" altLang="en-US" sz="5900" dirty="0">
                <a:solidFill>
                  <a:schemeClr val="bg1">
                    <a:alpha val="79000"/>
                  </a:schemeClr>
                </a:solidFill>
                <a:latin typeface="+mj-ea"/>
                <a:ea typeface="+mj-ea"/>
              </a:endParaRPr>
            </a:p>
          </p:txBody>
        </p:sp>
      </p:grpSp>
      <p:grpSp>
        <p:nvGrpSpPr>
          <p:cNvPr id="21" name="组合 20"/>
          <p:cNvGrpSpPr/>
          <p:nvPr>
            <p:custDataLst>
              <p:tags r:id="rId24"/>
            </p:custDataLst>
          </p:nvPr>
        </p:nvGrpSpPr>
        <p:grpSpPr>
          <a:xfrm>
            <a:off x="7764496" y="2997302"/>
            <a:ext cx="932180" cy="1054100"/>
            <a:chOff x="5414733" y="1429930"/>
            <a:chExt cx="699226" cy="790575"/>
          </a:xfrm>
        </p:grpSpPr>
        <p:grpSp>
          <p:nvGrpSpPr>
            <p:cNvPr id="22" name="组合 21"/>
            <p:cNvGrpSpPr/>
            <p:nvPr/>
          </p:nvGrpSpPr>
          <p:grpSpPr>
            <a:xfrm>
              <a:off x="5438823" y="1490614"/>
              <a:ext cx="648072" cy="648072"/>
              <a:chOff x="1907704" y="1131590"/>
              <a:chExt cx="1008112" cy="1008112"/>
            </a:xfrm>
          </p:grpSpPr>
          <p:sp>
            <p:nvSpPr>
              <p:cNvPr id="24" name="矩形 23"/>
              <p:cNvSpPr/>
              <p:nvPr>
                <p:custDataLst>
                  <p:tags r:id="rId25"/>
                </p:custDataLst>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25" name="直接连接符 24"/>
              <p:cNvCxnSpPr>
                <a:stCxn id="24" idx="1"/>
                <a:endCxn id="24" idx="3"/>
              </p:cNvCxnSpPr>
              <p:nvPr>
                <p:custDataLst>
                  <p:tags r:id="rId26"/>
                </p:custDataLst>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0"/>
                <a:endCxn id="24" idx="2"/>
              </p:cNvCxnSpPr>
              <p:nvPr>
                <p:custDataLst>
                  <p:tags r:id="rId27"/>
                </p:custDataLst>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27" name="矩形 26"/>
            <p:cNvSpPr/>
            <p:nvPr>
              <p:custDataLst>
                <p:tags r:id="rId28"/>
              </p:custDataLst>
            </p:nvPr>
          </p:nvSpPr>
          <p:spPr>
            <a:xfrm>
              <a:off x="5414733" y="1429930"/>
              <a:ext cx="699226" cy="790575"/>
            </a:xfrm>
            <a:prstGeom prst="rect">
              <a:avLst/>
            </a:prstGeom>
          </p:spPr>
          <p:txBody>
            <a:bodyPr wrap="none">
              <a:spAutoFit/>
            </a:bodyPr>
            <a:lstStyle/>
            <a:p>
              <a:pPr algn="ctr"/>
              <a:r>
                <a:rPr lang="zh-CN" altLang="en-US" sz="5900" dirty="0">
                  <a:solidFill>
                    <a:schemeClr val="bg1">
                      <a:alpha val="79000"/>
                    </a:schemeClr>
                  </a:solidFill>
                  <a:latin typeface="+mj-ea"/>
                  <a:ea typeface="+mj-ea"/>
                </a:rPr>
                <a:t>统</a:t>
              </a:r>
              <a:endParaRPr lang="zh-CN" altLang="en-US" sz="5900" dirty="0">
                <a:solidFill>
                  <a:schemeClr val="bg1">
                    <a:alpha val="79000"/>
                  </a:schemeClr>
                </a:solidFill>
                <a:latin typeface="+mj-ea"/>
                <a:ea typeface="+mj-ea"/>
              </a:endParaRPr>
            </a:p>
          </p:txBody>
        </p:sp>
      </p:grpSp>
      <p:sp>
        <p:nvSpPr>
          <p:cNvPr id="23" name="文本框 22"/>
          <p:cNvSpPr txBox="1"/>
          <p:nvPr/>
        </p:nvSpPr>
        <p:spPr>
          <a:xfrm>
            <a:off x="3644265" y="5073650"/>
            <a:ext cx="4886325" cy="790575"/>
          </a:xfrm>
          <a:prstGeom prst="rect">
            <a:avLst/>
          </a:prstGeom>
          <a:noFill/>
        </p:spPr>
        <p:txBody>
          <a:bodyPr wrap="square" rtlCol="0">
            <a:noAutofit/>
          </a:bodyPr>
          <a:p>
            <a:r>
              <a:rPr lang="zh-CN" altLang="en-US"/>
              <a:t>项目小组成员：黄国杉，麦芯瑜，崔学童，王炜铭，何家良，文懂华，张振鹏，苏永</a:t>
            </a:r>
            <a:r>
              <a:rPr lang="zh-CN" altLang="en-US"/>
              <a:t>康</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6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10" presetClass="entr" presetSubtype="0" fill="hold" nodeType="withEffect">
                                  <p:stCondLst>
                                    <p:cond delay="80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0" presetClass="entr" presetSubtype="0" fill="hold" nodeType="withEffect">
                                  <p:stCondLst>
                                    <p:cond delay="1000"/>
                                  </p:stCondLst>
                                  <p:childTnLst>
                                    <p:set>
                                      <p:cBhvr>
                                        <p:cTn id="17" dur="1"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childTnLst>
                                </p:cTn>
                              </p:par>
                              <p:par>
                                <p:cTn id="19" presetID="10" presetClass="entr" presetSubtype="0" fill="hold" nodeType="withEffect">
                                  <p:stCondLst>
                                    <p:cond delay="1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14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1000"/>
                            </p:stCondLst>
                            <p:childTnLst>
                              <p:par>
                                <p:cTn id="26" presetID="22" presetClass="entr" presetSubtype="8" fill="hold" nodeType="afterEffect">
                                  <p:stCondLst>
                                    <p:cond delay="100"/>
                                  </p:stCondLst>
                                  <p:childTnLst>
                                    <p:set>
                                      <p:cBhvr>
                                        <p:cTn id="27" dur="1" fill="hold">
                                          <p:stCondLst>
                                            <p:cond delay="0"/>
                                          </p:stCondLst>
                                        </p:cTn>
                                        <p:tgtEl>
                                          <p:spTgt spid="98"/>
                                        </p:tgtEl>
                                        <p:attrNameLst>
                                          <p:attrName>style.visibility</p:attrName>
                                        </p:attrNameLst>
                                      </p:cBhvr>
                                      <p:to>
                                        <p:strVal val="visible"/>
                                      </p:to>
                                    </p:set>
                                    <p:animEffect transition="in" filter="wipe(left)">
                                      <p:cBhvr>
                                        <p:cTn id="28" dur="1000"/>
                                        <p:tgtEl>
                                          <p:spTgt spid="98"/>
                                        </p:tgtEl>
                                      </p:cBhvr>
                                    </p:animEffect>
                                  </p:childTnLst>
                                </p:cTn>
                              </p:par>
                              <p:par>
                                <p:cTn id="29" presetID="1" presetClass="entr" presetSubtype="0" fill="hold"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63" presetClass="path" presetSubtype="0" accel="50000" decel="50000" fill="hold" nodeType="withEffect">
                                  <p:stCondLst>
                                    <p:cond delay="0"/>
                                  </p:stCondLst>
                                  <p:childTnLst>
                                    <p:animMotion origin="layout" path="M -0.58697 -0.00432 L 2.22222E-6 4.19753E-6 " pathEditMode="relative" rAng="0" ptsTypes="AA">
                                      <p:cBhvr>
                                        <p:cTn id="32" dur="1000" fill="hold"/>
                                        <p:tgtEl>
                                          <p:spTgt spid="97"/>
                                        </p:tgtEl>
                                        <p:attrNameLst>
                                          <p:attrName>ppt_x</p:attrName>
                                          <p:attrName>ppt_y</p:attrName>
                                        </p:attrNameLst>
                                      </p:cBhvr>
                                      <p:rCtr x="291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8"/>
          <p:cNvGrpSpPr/>
          <p:nvPr/>
        </p:nvGrpSpPr>
        <p:grpSpPr bwMode="auto">
          <a:xfrm>
            <a:off x="983052" y="2578890"/>
            <a:ext cx="10431269" cy="1229673"/>
            <a:chOff x="418" y="2631"/>
            <a:chExt cx="5124" cy="629"/>
          </a:xfrm>
        </p:grpSpPr>
        <p:sp>
          <p:nvSpPr>
            <p:cNvPr id="4" name="AutoShape 4"/>
            <p:cNvSpPr>
              <a:spLocks noChangeArrowheads="1"/>
            </p:cNvSpPr>
            <p:nvPr/>
          </p:nvSpPr>
          <p:spPr bwMode="auto">
            <a:xfrm rot="10800000">
              <a:off x="418" y="2650"/>
              <a:ext cx="1394" cy="610"/>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商品资源：</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（1）商品详细资料（2）商品分类</a:t>
              </a: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3</a:t>
              </a:r>
              <a:r>
                <a:rPr lang="zh-CN" altLang="en-US" sz="1300" kern="0" dirty="0">
                  <a:solidFill>
                    <a:schemeClr val="accent1"/>
                  </a:solidFill>
                  <a:latin typeface="微软雅黑" panose="020B0503020204020204" pitchFamily="34" charset="-122"/>
                  <a:ea typeface="微软雅黑" panose="020B0503020204020204" pitchFamily="34" charset="-122"/>
                </a:rPr>
                <a:t>）地址选择（</a:t>
              </a:r>
              <a:r>
                <a:rPr lang="en-US" altLang="zh-CN" sz="1300" kern="0" dirty="0">
                  <a:solidFill>
                    <a:schemeClr val="accent1"/>
                  </a:solidFill>
                  <a:latin typeface="微软雅黑" panose="020B0503020204020204" pitchFamily="34" charset="-122"/>
                  <a:ea typeface="微软雅黑" panose="020B0503020204020204" pitchFamily="34" charset="-122"/>
                </a:rPr>
                <a:t>4</a:t>
              </a:r>
              <a:r>
                <a:rPr lang="zh-CN" altLang="en-US" sz="1300" kern="0" dirty="0">
                  <a:solidFill>
                    <a:schemeClr val="accent1"/>
                  </a:solidFill>
                  <a:latin typeface="微软雅黑" panose="020B0503020204020204" pitchFamily="34" charset="-122"/>
                  <a:ea typeface="微软雅黑" panose="020B0503020204020204" pitchFamily="34" charset="-122"/>
                </a:rPr>
                <a:t>）商品评论</a:t>
              </a: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5</a:t>
              </a:r>
              <a:r>
                <a:rPr lang="zh-CN" altLang="en-US" sz="1300" kern="0" dirty="0">
                  <a:solidFill>
                    <a:schemeClr val="accent1"/>
                  </a:solidFill>
                  <a:latin typeface="微软雅黑" panose="020B0503020204020204" pitchFamily="34" charset="-122"/>
                  <a:ea typeface="微软雅黑" panose="020B0503020204020204" pitchFamily="34" charset="-122"/>
                </a:rPr>
                <a:t>）添加购物车</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endParaRPr lang="en-US" altLang="zh-CN" sz="1300" kern="0" dirty="0">
                <a:solidFill>
                  <a:schemeClr val="accent1"/>
                </a:solidFill>
                <a:latin typeface="微软雅黑" panose="020B0503020204020204" pitchFamily="34" charset="-122"/>
                <a:ea typeface="微软雅黑" panose="020B0503020204020204" pitchFamily="34" charset="-122"/>
              </a:endParaRPr>
            </a:p>
          </p:txBody>
        </p:sp>
        <p:sp>
          <p:nvSpPr>
            <p:cNvPr id="5" name="AutoShape 6"/>
            <p:cNvSpPr>
              <a:spLocks noChangeArrowheads="1"/>
            </p:cNvSpPr>
            <p:nvPr/>
          </p:nvSpPr>
          <p:spPr bwMode="auto">
            <a:xfrm rot="10800000">
              <a:off x="4148" y="2631"/>
              <a:ext cx="1394" cy="610"/>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购物车：</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1</a:t>
              </a:r>
              <a:r>
                <a:rPr lang="zh-CN" altLang="en-US" sz="1300" kern="0" dirty="0">
                  <a:solidFill>
                    <a:schemeClr val="accent1"/>
                  </a:solidFill>
                  <a:latin typeface="微软雅黑" panose="020B0503020204020204" pitchFamily="34" charset="-122"/>
                  <a:ea typeface="微软雅黑" panose="020B0503020204020204" pitchFamily="34" charset="-122"/>
                </a:rPr>
                <a:t>）查看购物车（</a:t>
              </a:r>
              <a:r>
                <a:rPr lang="en-US" altLang="zh-CN" sz="1300" kern="0" dirty="0">
                  <a:solidFill>
                    <a:schemeClr val="accent1"/>
                  </a:solidFill>
                  <a:latin typeface="微软雅黑" panose="020B0503020204020204" pitchFamily="34" charset="-122"/>
                  <a:ea typeface="微软雅黑" panose="020B0503020204020204" pitchFamily="34" charset="-122"/>
                </a:rPr>
                <a:t>2</a:t>
              </a:r>
              <a:r>
                <a:rPr lang="zh-CN" altLang="en-US" sz="1300" kern="0" dirty="0">
                  <a:solidFill>
                    <a:schemeClr val="accent1"/>
                  </a:solidFill>
                  <a:latin typeface="微软雅黑" panose="020B0503020204020204" pitchFamily="34" charset="-122"/>
                  <a:ea typeface="微软雅黑" panose="020B0503020204020204" pitchFamily="34" charset="-122"/>
                </a:rPr>
                <a:t>）修改商品数量</a:t>
              </a: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3</a:t>
              </a:r>
              <a:r>
                <a:rPr lang="zh-CN" altLang="en-US" sz="1300" kern="0" dirty="0">
                  <a:solidFill>
                    <a:schemeClr val="accent1"/>
                  </a:solidFill>
                  <a:latin typeface="微软雅黑" panose="020B0503020204020204" pitchFamily="34" charset="-122"/>
                  <a:ea typeface="微软雅黑" panose="020B0503020204020204" pitchFamily="34" charset="-122"/>
                </a:rPr>
                <a:t>）修改收货地址 （</a:t>
              </a:r>
              <a:r>
                <a:rPr lang="en-US" altLang="zh-CN" sz="1300" kern="0" dirty="0">
                  <a:solidFill>
                    <a:schemeClr val="accent1"/>
                  </a:solidFill>
                  <a:latin typeface="微软雅黑" panose="020B0503020204020204" pitchFamily="34" charset="-122"/>
                  <a:ea typeface="微软雅黑" panose="020B0503020204020204" pitchFamily="34" charset="-122"/>
                </a:rPr>
                <a:t>4</a:t>
              </a:r>
              <a:r>
                <a:rPr lang="zh-CN" altLang="en-US" sz="1300" kern="0" dirty="0">
                  <a:solidFill>
                    <a:schemeClr val="accent1"/>
                  </a:solidFill>
                  <a:latin typeface="微软雅黑" panose="020B0503020204020204" pitchFamily="34" charset="-122"/>
                  <a:ea typeface="微软雅黑" panose="020B0503020204020204" pitchFamily="34" charset="-122"/>
                </a:rPr>
                <a:t>）提交订单</a:t>
              </a:r>
              <a:endParaRPr lang="en-US" altLang="zh-CN" sz="1300" kern="0" dirty="0">
                <a:solidFill>
                  <a:schemeClr val="accent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230540" y="3549085"/>
            <a:ext cx="4183757" cy="622447"/>
            <a:chOff x="2930767" y="627534"/>
            <a:chExt cx="3284628" cy="469192"/>
          </a:xfrm>
          <a:effectLst/>
        </p:grpSpPr>
        <p:sp>
          <p:nvSpPr>
            <p:cNvPr id="7" name="WordArt 3"/>
            <p:cNvSpPr>
              <a:spLocks noChangeArrowheads="1" noChangeShapeType="1" noTextEdit="1"/>
            </p:cNvSpPr>
            <p:nvPr/>
          </p:nvSpPr>
          <p:spPr bwMode="auto">
            <a:xfrm>
              <a:off x="3743144" y="683251"/>
              <a:ext cx="1661402" cy="231664"/>
            </a:xfrm>
            <a:prstGeom prst="rect">
              <a:avLst/>
            </a:prstGeom>
          </p:spPr>
          <p:txBody>
            <a:bodyPr wrap="none" fromWordArt="1">
              <a:prstTxWarp prst="textPlain">
                <a:avLst>
                  <a:gd name="adj" fmla="val 50000"/>
                </a:avLst>
              </a:prstTxWarp>
            </a:bodyPr>
            <a:lstStyle/>
            <a:p>
              <a:pPr algn="ctr">
                <a:defRPr/>
              </a:pPr>
              <a:r>
                <a:rPr lang="zh-CN" altLang="en-US" sz="3200" kern="10">
                  <a:ln w="9525">
                    <a:solidFill>
                      <a:srgbClr val="FFFFFF"/>
                    </a:solidFill>
                    <a:round/>
                  </a:ln>
                  <a:solidFill>
                    <a:schemeClr val="accent2"/>
                  </a:solidFill>
                  <a:latin typeface="微软雅黑" panose="020B0503020204020204" pitchFamily="34" charset="-122"/>
                  <a:ea typeface="微软雅黑" panose="020B0503020204020204" pitchFamily="34" charset="-122"/>
                </a:rPr>
                <a:t>双击添加标题文字</a:t>
              </a:r>
              <a:endParaRPr lang="zh-CN" altLang="en-US" sz="3200" kern="10">
                <a:ln w="9525">
                  <a:solidFill>
                    <a:srgbClr val="FFFFFF"/>
                  </a:solidFill>
                  <a:round/>
                </a:ln>
                <a:solidFill>
                  <a:schemeClr val="accent2"/>
                </a:solidFill>
                <a:latin typeface="微软雅黑" panose="020B0503020204020204" pitchFamily="34" charset="-122"/>
                <a:ea typeface="微软雅黑" panose="020B0503020204020204" pitchFamily="34" charset="-122"/>
              </a:endParaRPr>
            </a:p>
          </p:txBody>
        </p:sp>
        <p:sp>
          <p:nvSpPr>
            <p:cNvPr id="8" name="AutoShape 8"/>
            <p:cNvSpPr>
              <a:spLocks noChangeArrowheads="1"/>
            </p:cNvSpPr>
            <p:nvPr/>
          </p:nvSpPr>
          <p:spPr bwMode="auto">
            <a:xfrm>
              <a:off x="2930767" y="627534"/>
              <a:ext cx="3284628" cy="469192"/>
            </a:xfrm>
            <a:prstGeom prst="roundRect">
              <a:avLst>
                <a:gd name="adj" fmla="val 24375"/>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defRPr/>
              </a:pPr>
              <a:r>
                <a:rPr lang="zh-CN" altLang="zh-CN" sz="2100" kern="0" dirty="0">
                  <a:solidFill>
                    <a:schemeClr val="accent2"/>
                  </a:solidFill>
                  <a:latin typeface="微软雅黑" panose="020B0503020204020204" pitchFamily="34" charset="-122"/>
                  <a:ea typeface="微软雅黑" panose="020B0503020204020204" pitchFamily="34" charset="-122"/>
                </a:rPr>
                <a:t>前台管理功能</a:t>
              </a:r>
              <a:endParaRPr lang="zh-CN" altLang="zh-CN" sz="2100" kern="0" dirty="0">
                <a:solidFill>
                  <a:schemeClr val="accent2"/>
                </a:solidFill>
                <a:latin typeface="微软雅黑" panose="020B0503020204020204" pitchFamily="34" charset="-122"/>
                <a:ea typeface="微软雅黑" panose="020B0503020204020204" pitchFamily="34" charset="-122"/>
              </a:endParaRPr>
            </a:p>
          </p:txBody>
        </p:sp>
      </p:grpSp>
      <p:sp>
        <p:nvSpPr>
          <p:cNvPr id="27" name="标题 26"/>
          <p:cNvSpPr>
            <a:spLocks noGrp="1"/>
          </p:cNvSpPr>
          <p:nvPr>
            <p:ph type="title"/>
          </p:nvPr>
        </p:nvSpPr>
        <p:spPr/>
        <p:txBody>
          <a:bodyPr>
            <a:normAutofit fontScale="90000"/>
          </a:bodyPr>
          <a:lstStyle/>
          <a:p>
            <a:r>
              <a:rPr lang="zh-CN" altLang="en-US" b="1" dirty="0"/>
              <a:t>两大管理模块</a:t>
            </a:r>
            <a:endParaRPr lang="zh-CN" altLang="en-US" b="1" dirty="0"/>
          </a:p>
        </p:txBody>
      </p:sp>
      <p:grpSp>
        <p:nvGrpSpPr>
          <p:cNvPr id="2" name="Group 28"/>
          <p:cNvGrpSpPr/>
          <p:nvPr/>
        </p:nvGrpSpPr>
        <p:grpSpPr bwMode="auto">
          <a:xfrm>
            <a:off x="991620" y="1183269"/>
            <a:ext cx="10423125" cy="1210124"/>
            <a:chOff x="279" y="2860"/>
            <a:chExt cx="5120" cy="619"/>
          </a:xfrm>
        </p:grpSpPr>
        <p:sp>
          <p:nvSpPr>
            <p:cNvPr id="9" name="AutoShape 4"/>
            <p:cNvSpPr>
              <a:spLocks noChangeArrowheads="1"/>
            </p:cNvSpPr>
            <p:nvPr/>
          </p:nvSpPr>
          <p:spPr bwMode="auto">
            <a:xfrm rot="10800000">
              <a:off x="279" y="2869"/>
              <a:ext cx="1394" cy="610"/>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首页：</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（1）商品搜索（2）推荐信息</a:t>
              </a: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3</a:t>
              </a:r>
              <a:r>
                <a:rPr lang="zh-CN" altLang="en-US" sz="1300" kern="0" dirty="0">
                  <a:solidFill>
                    <a:schemeClr val="accent1"/>
                  </a:solidFill>
                  <a:latin typeface="微软雅黑" panose="020B0503020204020204" pitchFamily="34" charset="-122"/>
                  <a:ea typeface="微软雅黑" panose="020B0503020204020204" pitchFamily="34" charset="-122"/>
                </a:rPr>
                <a:t>）商品信息（</a:t>
              </a:r>
              <a:r>
                <a:rPr lang="en-US" altLang="zh-CN" sz="1300" kern="0" dirty="0">
                  <a:solidFill>
                    <a:schemeClr val="accent1"/>
                  </a:solidFill>
                  <a:latin typeface="微软雅黑" panose="020B0503020204020204" pitchFamily="34" charset="-122"/>
                  <a:ea typeface="微软雅黑" panose="020B0503020204020204" pitchFamily="34" charset="-122"/>
                </a:rPr>
                <a:t>4</a:t>
              </a:r>
              <a:r>
                <a:rPr lang="zh-CN" altLang="en-US" sz="1300" kern="0" dirty="0">
                  <a:solidFill>
                    <a:schemeClr val="accent1"/>
                  </a:solidFill>
                  <a:latin typeface="微软雅黑" panose="020B0503020204020204" pitchFamily="34" charset="-122"/>
                  <a:ea typeface="微软雅黑" panose="020B0503020204020204" pitchFamily="34" charset="-122"/>
                </a:rPr>
                <a:t>）近期热门信息</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endParaRPr lang="en-US" altLang="zh-CN" sz="1300" kern="0" dirty="0">
                <a:solidFill>
                  <a:schemeClr val="accent1"/>
                </a:solidFill>
                <a:latin typeface="微软雅黑" panose="020B0503020204020204" pitchFamily="34" charset="-122"/>
                <a:ea typeface="微软雅黑" panose="020B0503020204020204" pitchFamily="34" charset="-122"/>
              </a:endParaRPr>
            </a:p>
          </p:txBody>
        </p:sp>
        <p:sp>
          <p:nvSpPr>
            <p:cNvPr id="10" name="AutoShape 6"/>
            <p:cNvSpPr>
              <a:spLocks noChangeArrowheads="1"/>
            </p:cNvSpPr>
            <p:nvPr/>
          </p:nvSpPr>
          <p:spPr bwMode="auto">
            <a:xfrm rot="10800000">
              <a:off x="4005" y="2860"/>
              <a:ext cx="1394" cy="610"/>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专家指导：</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1</a:t>
              </a:r>
              <a:r>
                <a:rPr lang="zh-CN" altLang="en-US" sz="1300" kern="0" dirty="0">
                  <a:solidFill>
                    <a:schemeClr val="accent1"/>
                  </a:solidFill>
                  <a:latin typeface="微软雅黑" panose="020B0503020204020204" pitchFamily="34" charset="-122"/>
                  <a:ea typeface="微软雅黑" panose="020B0503020204020204" pitchFamily="34" charset="-122"/>
                </a:rPr>
                <a:t>）提问专家（</a:t>
              </a:r>
              <a:r>
                <a:rPr lang="en-US" altLang="zh-CN" sz="1300" kern="0" dirty="0">
                  <a:solidFill>
                    <a:schemeClr val="accent1"/>
                  </a:solidFill>
                  <a:latin typeface="微软雅黑" panose="020B0503020204020204" pitchFamily="34" charset="-122"/>
                  <a:ea typeface="微软雅黑" panose="020B0503020204020204" pitchFamily="34" charset="-122"/>
                </a:rPr>
                <a:t>2</a:t>
              </a:r>
              <a:r>
                <a:rPr lang="zh-CN" altLang="en-US" sz="1300" kern="0" dirty="0">
                  <a:solidFill>
                    <a:schemeClr val="accent1"/>
                  </a:solidFill>
                  <a:latin typeface="微软雅黑" panose="020B0503020204020204" pitchFamily="34" charset="-122"/>
                  <a:ea typeface="微软雅黑" panose="020B0503020204020204" pitchFamily="34" charset="-122"/>
                </a:rPr>
                <a:t>）预约专家</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3</a:t>
              </a:r>
              <a:r>
                <a:rPr lang="zh-CN" altLang="en-US" sz="1300" kern="0" dirty="0">
                  <a:solidFill>
                    <a:schemeClr val="accent1"/>
                  </a:solidFill>
                  <a:latin typeface="微软雅黑" panose="020B0503020204020204" pitchFamily="34" charset="-122"/>
                  <a:ea typeface="微软雅黑" panose="020B0503020204020204" pitchFamily="34" charset="-122"/>
                </a:rPr>
                <a:t>）问题信息</a:t>
              </a:r>
              <a:endParaRPr lang="en-US" altLang="zh-CN" sz="1300" kern="0" dirty="0">
                <a:solidFill>
                  <a:schemeClr val="accent1"/>
                </a:solidFill>
                <a:latin typeface="微软雅黑" panose="020B0503020204020204" pitchFamily="34" charset="-122"/>
                <a:ea typeface="微软雅黑" panose="020B0503020204020204" pitchFamily="34" charset="-122"/>
              </a:endParaRPr>
            </a:p>
          </p:txBody>
        </p:sp>
      </p:grpSp>
      <p:grpSp>
        <p:nvGrpSpPr>
          <p:cNvPr id="11" name="Group 28"/>
          <p:cNvGrpSpPr/>
          <p:nvPr/>
        </p:nvGrpSpPr>
        <p:grpSpPr bwMode="auto">
          <a:xfrm>
            <a:off x="983053" y="4002650"/>
            <a:ext cx="10431268" cy="1235539"/>
            <a:chOff x="178" y="2889"/>
            <a:chExt cx="5124" cy="632"/>
          </a:xfrm>
        </p:grpSpPr>
        <p:sp>
          <p:nvSpPr>
            <p:cNvPr id="12" name="AutoShape 4"/>
            <p:cNvSpPr>
              <a:spLocks noChangeArrowheads="1"/>
            </p:cNvSpPr>
            <p:nvPr/>
          </p:nvSpPr>
          <p:spPr bwMode="auto">
            <a:xfrm rot="10800000">
              <a:off x="178" y="2889"/>
              <a:ext cx="1394" cy="610"/>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求购需求：</a:t>
              </a: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1</a:t>
              </a:r>
              <a:r>
                <a:rPr lang="zh-CN" altLang="en-US" sz="1300" kern="0" dirty="0">
                  <a:solidFill>
                    <a:schemeClr val="accent1"/>
                  </a:solidFill>
                  <a:latin typeface="微软雅黑" panose="020B0503020204020204" pitchFamily="34" charset="-122"/>
                  <a:ea typeface="微软雅黑" panose="020B0503020204020204" pitchFamily="34" charset="-122"/>
                </a:rPr>
                <a:t>）商品详细资料</a:t>
              </a:r>
              <a:r>
                <a:rPr lang="zh-CN" altLang="en-US" sz="1200" kern="0" dirty="0">
                  <a:solidFill>
                    <a:schemeClr val="accent1"/>
                  </a:solidFill>
                  <a:latin typeface="微软雅黑" panose="020B0503020204020204" pitchFamily="34" charset="-122"/>
                  <a:ea typeface="微软雅黑" panose="020B0503020204020204" pitchFamily="34" charset="-122"/>
                </a:rPr>
                <a:t>（2）商品分类</a:t>
              </a:r>
              <a:endParaRPr lang="en-US" altLang="zh-CN" sz="12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200" kern="0" dirty="0">
                  <a:solidFill>
                    <a:schemeClr val="accent1"/>
                  </a:solidFill>
                  <a:latin typeface="微软雅黑" panose="020B0503020204020204" pitchFamily="34" charset="-122"/>
                  <a:ea typeface="微软雅黑" panose="020B0503020204020204" pitchFamily="34" charset="-122"/>
                </a:rPr>
                <a:t>（</a:t>
              </a:r>
              <a:r>
                <a:rPr lang="en-US" altLang="zh-CN" sz="1200" kern="0" dirty="0">
                  <a:solidFill>
                    <a:schemeClr val="accent1"/>
                  </a:solidFill>
                  <a:latin typeface="微软雅黑" panose="020B0503020204020204" pitchFamily="34" charset="-122"/>
                  <a:ea typeface="微软雅黑" panose="020B0503020204020204" pitchFamily="34" charset="-122"/>
                </a:rPr>
                <a:t>3</a:t>
              </a:r>
              <a:r>
                <a:rPr lang="zh-CN" altLang="en-US" sz="1200" kern="0" dirty="0">
                  <a:solidFill>
                    <a:schemeClr val="accent1"/>
                  </a:solidFill>
                  <a:latin typeface="微软雅黑" panose="020B0503020204020204" pitchFamily="34" charset="-122"/>
                  <a:ea typeface="微软雅黑" panose="020B0503020204020204" pitchFamily="34" charset="-122"/>
                </a:rPr>
                <a:t>）地址选择（</a:t>
              </a:r>
              <a:r>
                <a:rPr lang="en-US" altLang="zh-CN" sz="1200" kern="0" dirty="0">
                  <a:solidFill>
                    <a:schemeClr val="accent1"/>
                  </a:solidFill>
                  <a:latin typeface="微软雅黑" panose="020B0503020204020204" pitchFamily="34" charset="-122"/>
                  <a:ea typeface="微软雅黑" panose="020B0503020204020204" pitchFamily="34" charset="-122"/>
                </a:rPr>
                <a:t>4</a:t>
              </a:r>
              <a:r>
                <a:rPr lang="zh-CN" altLang="en-US" sz="1200" kern="0" dirty="0">
                  <a:solidFill>
                    <a:schemeClr val="accent1"/>
                  </a:solidFill>
                  <a:latin typeface="微软雅黑" panose="020B0503020204020204" pitchFamily="34" charset="-122"/>
                  <a:ea typeface="微软雅黑" panose="020B0503020204020204" pitchFamily="34" charset="-122"/>
                </a:rPr>
                <a:t>）</a:t>
              </a:r>
              <a:r>
                <a:rPr lang="zh-CN" altLang="en-US" sz="1200" b="0" i="0" dirty="0">
                  <a:solidFill>
                    <a:srgbClr val="FFFFFF"/>
                  </a:solidFill>
                  <a:effectLst/>
                  <a:latin typeface="-apple-system"/>
                </a:rPr>
                <a:t>需求发布</a:t>
              </a:r>
              <a:endParaRPr lang="en-US" altLang="zh-CN" sz="1200" b="0" i="0" dirty="0">
                <a:solidFill>
                  <a:srgbClr val="FFFFFF"/>
                </a:solidFill>
                <a:effectLst/>
                <a:latin typeface="-apple-system"/>
              </a:endParaRPr>
            </a:p>
            <a:p>
              <a:pPr algn="ctr">
                <a:lnSpc>
                  <a:spcPct val="120000"/>
                </a:lnSpc>
                <a:defRPr/>
              </a:pPr>
              <a:endParaRPr lang="zh-CN" altLang="en-US" sz="12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endParaRPr lang="en-US" altLang="zh-CN" sz="1300" kern="0" dirty="0">
                <a:solidFill>
                  <a:schemeClr val="accent1"/>
                </a:solidFill>
                <a:latin typeface="微软雅黑" panose="020B0503020204020204" pitchFamily="34" charset="-122"/>
                <a:ea typeface="微软雅黑" panose="020B0503020204020204" pitchFamily="34" charset="-122"/>
              </a:endParaRPr>
            </a:p>
          </p:txBody>
        </p:sp>
        <p:sp>
          <p:nvSpPr>
            <p:cNvPr id="13" name="AutoShape 6"/>
            <p:cNvSpPr>
              <a:spLocks noChangeArrowheads="1"/>
            </p:cNvSpPr>
            <p:nvPr/>
          </p:nvSpPr>
          <p:spPr bwMode="auto">
            <a:xfrm rot="10800000">
              <a:off x="3908" y="2911"/>
              <a:ext cx="1394" cy="610"/>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融资申请：</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1</a:t>
              </a:r>
              <a:r>
                <a:rPr lang="zh-CN" altLang="en-US" sz="1300" kern="0" dirty="0">
                  <a:solidFill>
                    <a:schemeClr val="accent1"/>
                  </a:solidFill>
                  <a:latin typeface="微软雅黑" panose="020B0503020204020204" pitchFamily="34" charset="-122"/>
                  <a:ea typeface="微软雅黑" panose="020B0503020204020204" pitchFamily="34" charset="-122"/>
                </a:rPr>
                <a:t>）提交融资申请</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2</a:t>
              </a:r>
              <a:r>
                <a:rPr lang="zh-CN" altLang="en-US" sz="1300" kern="0" dirty="0">
                  <a:solidFill>
                    <a:schemeClr val="accent1"/>
                  </a:solidFill>
                  <a:latin typeface="微软雅黑" panose="020B0503020204020204" pitchFamily="34" charset="-122"/>
                  <a:ea typeface="微软雅黑" panose="020B0503020204020204" pitchFamily="34" charset="-122"/>
                </a:rPr>
                <a:t>）</a:t>
              </a:r>
              <a:r>
                <a:rPr lang="zh-CN" altLang="en-US" sz="1400" b="0" i="0" dirty="0">
                  <a:solidFill>
                    <a:srgbClr val="FFFFFF"/>
                  </a:solidFill>
                  <a:effectLst/>
                  <a:latin typeface="-apple-system"/>
                </a:rPr>
                <a:t>申请状态查询</a:t>
              </a:r>
              <a:endParaRPr lang="en-US" altLang="zh-CN" sz="1400" b="0" i="0" dirty="0">
                <a:solidFill>
                  <a:srgbClr val="FFFFFF"/>
                </a:solidFill>
                <a:effectLst/>
                <a:latin typeface="-apple-system"/>
              </a:endParaRPr>
            </a:p>
            <a:p>
              <a:pPr algn="ctr">
                <a:lnSpc>
                  <a:spcPct val="120000"/>
                </a:lnSpc>
                <a:defRPr/>
              </a:pPr>
              <a:r>
                <a:rPr lang="zh-CN" altLang="en-US" sz="1400" b="0" i="0" dirty="0">
                  <a:solidFill>
                    <a:srgbClr val="FFFFFF"/>
                  </a:solidFill>
                  <a:effectLst/>
                  <a:latin typeface="-apple-system"/>
                </a:rPr>
                <a:t>（</a:t>
              </a:r>
              <a:r>
                <a:rPr lang="en-US" altLang="zh-CN" sz="1400" b="0" i="0" dirty="0">
                  <a:solidFill>
                    <a:srgbClr val="FFFFFF"/>
                  </a:solidFill>
                  <a:effectLst/>
                  <a:latin typeface="-apple-system"/>
                </a:rPr>
                <a:t>3</a:t>
              </a:r>
              <a:r>
                <a:rPr lang="zh-CN" altLang="en-US" sz="1400" b="0" i="0" dirty="0">
                  <a:solidFill>
                    <a:srgbClr val="FFFFFF"/>
                  </a:solidFill>
                  <a:effectLst/>
                  <a:latin typeface="-apple-system"/>
                </a:rPr>
                <a:t>）融资方案推荐</a:t>
              </a:r>
              <a:endParaRPr lang="en-US" altLang="zh-CN" sz="1300" kern="0" dirty="0">
                <a:solidFill>
                  <a:schemeClr val="accent1"/>
                </a:solidFill>
                <a:latin typeface="微软雅黑" panose="020B0503020204020204" pitchFamily="34" charset="-122"/>
                <a:ea typeface="微软雅黑" panose="020B0503020204020204" pitchFamily="34" charset="-122"/>
              </a:endParaRPr>
            </a:p>
          </p:txBody>
        </p:sp>
      </p:grpSp>
      <p:grpSp>
        <p:nvGrpSpPr>
          <p:cNvPr id="14" name="Group 28"/>
          <p:cNvGrpSpPr/>
          <p:nvPr/>
        </p:nvGrpSpPr>
        <p:grpSpPr bwMode="auto">
          <a:xfrm>
            <a:off x="983052" y="5390833"/>
            <a:ext cx="10376303" cy="1192529"/>
            <a:chOff x="412" y="2911"/>
            <a:chExt cx="5097" cy="610"/>
          </a:xfrm>
        </p:grpSpPr>
        <p:sp>
          <p:nvSpPr>
            <p:cNvPr id="19" name="AutoShape 4"/>
            <p:cNvSpPr>
              <a:spLocks noChangeArrowheads="1"/>
            </p:cNvSpPr>
            <p:nvPr/>
          </p:nvSpPr>
          <p:spPr bwMode="auto">
            <a:xfrm rot="10800000">
              <a:off x="412" y="2911"/>
              <a:ext cx="1394" cy="610"/>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农业知识：</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（1）农业知识信息库</a:t>
              </a: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（2）农业知识查看</a:t>
              </a: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3</a:t>
              </a:r>
              <a:r>
                <a:rPr lang="zh-CN" altLang="en-US" sz="1300" kern="0" dirty="0">
                  <a:solidFill>
                    <a:schemeClr val="accent1"/>
                  </a:solidFill>
                  <a:latin typeface="微软雅黑" panose="020B0503020204020204" pitchFamily="34" charset="-122"/>
                  <a:ea typeface="微软雅黑" panose="020B0503020204020204" pitchFamily="34" charset="-122"/>
                </a:rPr>
                <a:t>）农业知识筛选（</a:t>
              </a:r>
              <a:r>
                <a:rPr lang="en-US" altLang="zh-CN" sz="1300" kern="0" dirty="0">
                  <a:solidFill>
                    <a:schemeClr val="accent1"/>
                  </a:solidFill>
                  <a:latin typeface="微软雅黑" panose="020B0503020204020204" pitchFamily="34" charset="-122"/>
                  <a:ea typeface="微软雅黑" panose="020B0503020204020204" pitchFamily="34" charset="-122"/>
                </a:rPr>
                <a:t>4</a:t>
              </a:r>
              <a:r>
                <a:rPr lang="zh-CN" altLang="en-US" sz="1300" kern="0" dirty="0">
                  <a:solidFill>
                    <a:schemeClr val="accent1"/>
                  </a:solidFill>
                  <a:latin typeface="微软雅黑" panose="020B0503020204020204" pitchFamily="34" charset="-122"/>
                  <a:ea typeface="微软雅黑" panose="020B0503020204020204" pitchFamily="34" charset="-122"/>
                </a:rPr>
                <a:t>）农业知识评论</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endParaRPr lang="en-US" altLang="zh-CN" sz="1300" kern="0" dirty="0">
                <a:solidFill>
                  <a:schemeClr val="accent1"/>
                </a:solidFill>
                <a:latin typeface="微软雅黑" panose="020B0503020204020204" pitchFamily="34" charset="-122"/>
                <a:ea typeface="微软雅黑" panose="020B0503020204020204" pitchFamily="34" charset="-122"/>
              </a:endParaRPr>
            </a:p>
          </p:txBody>
        </p:sp>
        <p:sp>
          <p:nvSpPr>
            <p:cNvPr id="26" name="AutoShape 6"/>
            <p:cNvSpPr>
              <a:spLocks noChangeArrowheads="1"/>
            </p:cNvSpPr>
            <p:nvPr/>
          </p:nvSpPr>
          <p:spPr bwMode="auto">
            <a:xfrm rot="10800000">
              <a:off x="4115" y="2911"/>
              <a:ext cx="1394" cy="610"/>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设置：</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1</a:t>
              </a:r>
              <a:r>
                <a:rPr lang="zh-CN" altLang="en-US" sz="1300" kern="0" dirty="0">
                  <a:solidFill>
                    <a:schemeClr val="accent1"/>
                  </a:solidFill>
                  <a:latin typeface="微软雅黑" panose="020B0503020204020204" pitchFamily="34" charset="-122"/>
                  <a:ea typeface="微软雅黑" panose="020B0503020204020204" pitchFamily="34" charset="-122"/>
                </a:rPr>
                <a:t>）</a:t>
              </a:r>
              <a:r>
                <a:rPr lang="zh-CN" altLang="en-US" sz="1400" b="0" i="0" dirty="0">
                  <a:solidFill>
                    <a:srgbClr val="FFFFFF"/>
                  </a:solidFill>
                  <a:effectLst/>
                  <a:latin typeface="-apple-system"/>
                </a:rPr>
                <a:t>个人信息管理</a:t>
              </a: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2</a:t>
              </a:r>
              <a:r>
                <a:rPr lang="zh-CN" altLang="en-US" sz="1300" kern="0" dirty="0">
                  <a:solidFill>
                    <a:schemeClr val="accent1"/>
                  </a:solidFill>
                  <a:latin typeface="微软雅黑" panose="020B0503020204020204" pitchFamily="34" charset="-122"/>
                  <a:ea typeface="微软雅黑" panose="020B0503020204020204" pitchFamily="34" charset="-122"/>
                </a:rPr>
                <a:t>）</a:t>
              </a:r>
              <a:r>
                <a:rPr lang="zh-CN" altLang="en-US" sz="1400" b="0" i="0" dirty="0">
                  <a:solidFill>
                    <a:srgbClr val="FFFFFF"/>
                  </a:solidFill>
                  <a:effectLst/>
                  <a:latin typeface="-apple-system"/>
                </a:rPr>
                <a:t>账户设置</a:t>
              </a: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3</a:t>
              </a:r>
              <a:r>
                <a:rPr lang="zh-CN" altLang="en-US" sz="1300" kern="0" dirty="0">
                  <a:solidFill>
                    <a:schemeClr val="accent1"/>
                  </a:solidFill>
                  <a:latin typeface="微软雅黑" panose="020B0503020204020204" pitchFamily="34" charset="-122"/>
                  <a:ea typeface="微软雅黑" panose="020B0503020204020204" pitchFamily="34" charset="-122"/>
                </a:rPr>
                <a:t>）查看和管理发布信息</a:t>
              </a: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4</a:t>
              </a:r>
              <a:r>
                <a:rPr lang="zh-CN" altLang="en-US" sz="1300" kern="0" dirty="0">
                  <a:solidFill>
                    <a:schemeClr val="accent1"/>
                  </a:solidFill>
                  <a:latin typeface="微软雅黑" panose="020B0503020204020204" pitchFamily="34" charset="-122"/>
                  <a:ea typeface="微软雅黑" panose="020B0503020204020204" pitchFamily="34" charset="-122"/>
                </a:rPr>
                <a:t>）专家与问题信息管理</a:t>
              </a:r>
              <a:endParaRPr lang="en-US" altLang="zh-CN"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5</a:t>
              </a:r>
              <a:r>
                <a:rPr lang="zh-CN" altLang="en-US" sz="1300" kern="0" dirty="0">
                  <a:solidFill>
                    <a:schemeClr val="accent1"/>
                  </a:solidFill>
                  <a:latin typeface="微软雅黑" panose="020B0503020204020204" pitchFamily="34" charset="-122"/>
                  <a:ea typeface="微软雅黑" panose="020B0503020204020204" pitchFamily="34" charset="-122"/>
                </a:rPr>
                <a:t>）订单管理</a:t>
              </a:r>
              <a:endParaRPr lang="en-US" altLang="zh-CN" sz="1300" kern="0" dirty="0">
                <a:solidFill>
                  <a:schemeClr val="accent1"/>
                </a:solidFill>
                <a:latin typeface="微软雅黑" panose="020B0503020204020204" pitchFamily="34" charset="-122"/>
                <a:ea typeface="微软雅黑" panose="020B0503020204020204" pitchFamily="34" charset="-122"/>
              </a:endParaRPr>
            </a:p>
          </p:txBody>
        </p:sp>
      </p:grpSp>
      <p:cxnSp>
        <p:nvCxnSpPr>
          <p:cNvPr id="41" name="直接箭头连接符 40"/>
          <p:cNvCxnSpPr>
            <a:stCxn id="9" idx="1"/>
            <a:endCxn id="8" idx="0"/>
          </p:cNvCxnSpPr>
          <p:nvPr/>
        </p:nvCxnSpPr>
        <p:spPr>
          <a:xfrm>
            <a:off x="3829479" y="1797128"/>
            <a:ext cx="2492940" cy="1751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0" idx="3"/>
            <a:endCxn id="8" idx="0"/>
          </p:cNvCxnSpPr>
          <p:nvPr/>
        </p:nvCxnSpPr>
        <p:spPr>
          <a:xfrm flipH="1">
            <a:off x="6322419" y="1779533"/>
            <a:ext cx="2254467" cy="1769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 idx="1"/>
            <a:endCxn id="8" idx="0"/>
          </p:cNvCxnSpPr>
          <p:nvPr/>
        </p:nvCxnSpPr>
        <p:spPr>
          <a:xfrm>
            <a:off x="3820911" y="3212298"/>
            <a:ext cx="2501508" cy="336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5" idx="3"/>
            <a:endCxn id="8" idx="0"/>
          </p:cNvCxnSpPr>
          <p:nvPr/>
        </p:nvCxnSpPr>
        <p:spPr>
          <a:xfrm flipH="1">
            <a:off x="6322419" y="3175154"/>
            <a:ext cx="2254043" cy="37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2" idx="1"/>
            <a:endCxn id="8" idx="2"/>
          </p:cNvCxnSpPr>
          <p:nvPr/>
        </p:nvCxnSpPr>
        <p:spPr>
          <a:xfrm flipV="1">
            <a:off x="3820912" y="4171532"/>
            <a:ext cx="2501507" cy="42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13" idx="3"/>
            <a:endCxn id="8" idx="2"/>
          </p:cNvCxnSpPr>
          <p:nvPr/>
        </p:nvCxnSpPr>
        <p:spPr>
          <a:xfrm flipH="1" flipV="1">
            <a:off x="6322419" y="4171532"/>
            <a:ext cx="2254043" cy="470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9" idx="1"/>
            <a:endCxn id="8" idx="2"/>
          </p:cNvCxnSpPr>
          <p:nvPr/>
        </p:nvCxnSpPr>
        <p:spPr>
          <a:xfrm flipV="1">
            <a:off x="3820911" y="4171532"/>
            <a:ext cx="2501508" cy="1815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6" idx="3"/>
            <a:endCxn id="8" idx="2"/>
          </p:cNvCxnSpPr>
          <p:nvPr/>
        </p:nvCxnSpPr>
        <p:spPr>
          <a:xfrm flipH="1" flipV="1">
            <a:off x="6322419" y="4171532"/>
            <a:ext cx="2199077" cy="1815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a:spLocks noChangeArrowheads="1"/>
          </p:cNvSpPr>
          <p:nvPr/>
        </p:nvSpPr>
        <p:spPr bwMode="auto">
          <a:xfrm rot="10800000">
            <a:off x="1069322" y="3972265"/>
            <a:ext cx="2837859" cy="1192529"/>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r>
              <a:rPr lang="zh-CN" altLang="en-US" sz="1300" kern="0" dirty="0" smtClean="0">
                <a:solidFill>
                  <a:schemeClr val="accent1"/>
                </a:solidFill>
                <a:latin typeface="微软雅黑" panose="020B0503020204020204" pitchFamily="34" charset="-122"/>
                <a:ea typeface="微软雅黑" panose="020B0503020204020204" pitchFamily="34" charset="-122"/>
              </a:rPr>
              <a:t>系统监控：</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（1</a:t>
            </a:r>
            <a:r>
              <a:rPr lang="zh-CN" altLang="en-US" sz="1300" kern="0" dirty="0" smtClean="0">
                <a:solidFill>
                  <a:schemeClr val="accent1"/>
                </a:solidFill>
                <a:latin typeface="微软雅黑" panose="020B0503020204020204" pitchFamily="34" charset="-122"/>
                <a:ea typeface="微软雅黑" panose="020B0503020204020204" pitchFamily="34" charset="-122"/>
              </a:rPr>
              <a:t>）在线用户（</a:t>
            </a:r>
            <a:r>
              <a:rPr lang="zh-CN" altLang="en-US" sz="1300" kern="0" dirty="0">
                <a:solidFill>
                  <a:schemeClr val="accent1"/>
                </a:solidFill>
                <a:latin typeface="微软雅黑" panose="020B0503020204020204" pitchFamily="34" charset="-122"/>
                <a:ea typeface="微软雅黑" panose="020B0503020204020204" pitchFamily="34" charset="-122"/>
              </a:rPr>
              <a:t>2</a:t>
            </a:r>
            <a:r>
              <a:rPr lang="zh-CN" altLang="en-US" sz="1300" kern="0" dirty="0" smtClean="0">
                <a:solidFill>
                  <a:schemeClr val="accent1"/>
                </a:solidFill>
                <a:latin typeface="微软雅黑" panose="020B0503020204020204" pitchFamily="34" charset="-122"/>
                <a:ea typeface="微软雅黑" panose="020B0503020204020204" pitchFamily="34" charset="-122"/>
              </a:rPr>
              <a:t>）缓存监控</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（3</a:t>
            </a:r>
            <a:r>
              <a:rPr lang="zh-CN" altLang="en-US" sz="1300" kern="0" dirty="0" smtClean="0">
                <a:solidFill>
                  <a:schemeClr val="accent1"/>
                </a:solidFill>
                <a:latin typeface="微软雅黑" panose="020B0503020204020204" pitchFamily="34" charset="-122"/>
                <a:ea typeface="微软雅黑" panose="020B0503020204020204" pitchFamily="34" charset="-122"/>
              </a:rPr>
              <a:t>）</a:t>
            </a:r>
            <a:r>
              <a:rPr lang="en-US" altLang="zh-CN" sz="1300" kern="0" dirty="0" smtClean="0">
                <a:solidFill>
                  <a:schemeClr val="accent1"/>
                </a:solidFill>
                <a:latin typeface="微软雅黑" panose="020B0503020204020204" pitchFamily="34" charset="-122"/>
                <a:ea typeface="微软雅黑" panose="020B0503020204020204" pitchFamily="34" charset="-122"/>
              </a:rPr>
              <a:t>Admin</a:t>
            </a:r>
            <a:r>
              <a:rPr lang="zh-CN" altLang="en-US" sz="1300" kern="0" dirty="0" smtClean="0">
                <a:solidFill>
                  <a:schemeClr val="accent1"/>
                </a:solidFill>
                <a:latin typeface="微软雅黑" panose="020B0503020204020204" pitchFamily="34" charset="-122"/>
                <a:ea typeface="微软雅黑" panose="020B0503020204020204" pitchFamily="34" charset="-122"/>
              </a:rPr>
              <a:t>监控</a:t>
            </a:r>
            <a:endParaRPr lang="zh-CN" altLang="en-US" sz="1300" kern="0" dirty="0">
              <a:solidFill>
                <a:schemeClr val="accent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907181" y="620688"/>
            <a:ext cx="4378934" cy="625589"/>
            <a:chOff x="2930767" y="627534"/>
            <a:chExt cx="3284628" cy="469192"/>
          </a:xfrm>
          <a:effectLst/>
        </p:grpSpPr>
        <p:sp>
          <p:nvSpPr>
            <p:cNvPr id="7" name="WordArt 3"/>
            <p:cNvSpPr>
              <a:spLocks noChangeArrowheads="1" noChangeShapeType="1" noTextEdit="1"/>
            </p:cNvSpPr>
            <p:nvPr/>
          </p:nvSpPr>
          <p:spPr bwMode="auto">
            <a:xfrm>
              <a:off x="3743144" y="683251"/>
              <a:ext cx="1661402" cy="231664"/>
            </a:xfrm>
            <a:prstGeom prst="rect">
              <a:avLst/>
            </a:prstGeom>
          </p:spPr>
          <p:txBody>
            <a:bodyPr wrap="none" fromWordArt="1">
              <a:prstTxWarp prst="textPlain">
                <a:avLst>
                  <a:gd name="adj" fmla="val 50000"/>
                </a:avLst>
              </a:prstTxWarp>
            </a:bodyPr>
            <a:lstStyle/>
            <a:p>
              <a:pPr algn="ctr">
                <a:defRPr/>
              </a:pPr>
              <a:r>
                <a:rPr lang="zh-CN" altLang="en-US" sz="3200" kern="10">
                  <a:ln w="9525">
                    <a:solidFill>
                      <a:srgbClr val="FFFFFF"/>
                    </a:solidFill>
                    <a:round/>
                  </a:ln>
                  <a:solidFill>
                    <a:schemeClr val="accent2"/>
                  </a:solidFill>
                  <a:latin typeface="微软雅黑" panose="020B0503020204020204" pitchFamily="34" charset="-122"/>
                  <a:ea typeface="微软雅黑" panose="020B0503020204020204" pitchFamily="34" charset="-122"/>
                </a:rPr>
                <a:t>双击添加标题文字</a:t>
              </a:r>
              <a:endParaRPr lang="zh-CN" altLang="en-US" sz="3200" kern="10">
                <a:ln w="9525">
                  <a:solidFill>
                    <a:srgbClr val="FFFFFF"/>
                  </a:solidFill>
                  <a:round/>
                </a:ln>
                <a:solidFill>
                  <a:schemeClr val="accent2"/>
                </a:solidFill>
                <a:latin typeface="微软雅黑" panose="020B0503020204020204" pitchFamily="34" charset="-122"/>
                <a:ea typeface="微软雅黑" panose="020B0503020204020204" pitchFamily="34" charset="-122"/>
              </a:endParaRPr>
            </a:p>
          </p:txBody>
        </p:sp>
        <p:sp>
          <p:nvSpPr>
            <p:cNvPr id="8" name="AutoShape 8"/>
            <p:cNvSpPr>
              <a:spLocks noChangeArrowheads="1"/>
            </p:cNvSpPr>
            <p:nvPr/>
          </p:nvSpPr>
          <p:spPr bwMode="auto">
            <a:xfrm>
              <a:off x="2930767" y="627534"/>
              <a:ext cx="3284628" cy="469192"/>
            </a:xfrm>
            <a:prstGeom prst="roundRect">
              <a:avLst>
                <a:gd name="adj" fmla="val 24375"/>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defRPr/>
              </a:pPr>
              <a:r>
                <a:rPr lang="zh-CN" altLang="en-US" sz="2100" kern="0" dirty="0">
                  <a:solidFill>
                    <a:schemeClr val="accent2"/>
                  </a:solidFill>
                  <a:latin typeface="微软雅黑" panose="020B0503020204020204" pitchFamily="34" charset="-122"/>
                  <a:ea typeface="微软雅黑" panose="020B0503020204020204" pitchFamily="34" charset="-122"/>
                </a:rPr>
                <a:t>后台管理功能</a:t>
              </a:r>
              <a:endParaRPr lang="zh-CN" altLang="en-US" sz="2100" kern="0" dirty="0">
                <a:solidFill>
                  <a:schemeClr val="accent2"/>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2610397" y="3526527"/>
            <a:ext cx="7108897" cy="516461"/>
            <a:chOff x="1904607" y="2826872"/>
            <a:chExt cx="5332367" cy="825485"/>
          </a:xfrm>
        </p:grpSpPr>
        <p:sp>
          <p:nvSpPr>
            <p:cNvPr id="14" name="Line 2"/>
            <p:cNvSpPr>
              <a:spLocks noChangeShapeType="1"/>
            </p:cNvSpPr>
            <p:nvPr/>
          </p:nvSpPr>
          <p:spPr bwMode="auto">
            <a:xfrm flipH="1">
              <a:off x="4570790" y="2826872"/>
              <a:ext cx="1527" cy="825485"/>
            </a:xfrm>
            <a:prstGeom prst="line">
              <a:avLst/>
            </a:prstGeom>
            <a:noFill/>
            <a:ln w="19050" cap="rnd">
              <a:solidFill>
                <a:schemeClr val="bg2"/>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grpSp>
          <p:nvGrpSpPr>
            <p:cNvPr id="15" name="Group 27"/>
            <p:cNvGrpSpPr/>
            <p:nvPr/>
          </p:nvGrpSpPr>
          <p:grpSpPr bwMode="auto">
            <a:xfrm>
              <a:off x="1904607" y="3159705"/>
              <a:ext cx="5332367" cy="332833"/>
              <a:chOff x="1066" y="2659"/>
              <a:chExt cx="3492" cy="227"/>
            </a:xfrm>
          </p:grpSpPr>
          <p:sp>
            <p:nvSpPr>
              <p:cNvPr id="16" name="Line 15"/>
              <p:cNvSpPr>
                <a:spLocks noChangeShapeType="1"/>
              </p:cNvSpPr>
              <p:nvPr/>
            </p:nvSpPr>
            <p:spPr bwMode="auto">
              <a:xfrm>
                <a:off x="1066" y="2659"/>
                <a:ext cx="3492" cy="0"/>
              </a:xfrm>
              <a:prstGeom prst="line">
                <a:avLst/>
              </a:prstGeom>
              <a:noFill/>
              <a:ln w="19050" cap="rnd">
                <a:solidFill>
                  <a:schemeClr val="bg2"/>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a:off x="1066" y="2659"/>
                <a:ext cx="0" cy="227"/>
              </a:xfrm>
              <a:prstGeom prst="line">
                <a:avLst/>
              </a:prstGeom>
              <a:noFill/>
              <a:ln w="19050" cap="rnd">
                <a:solidFill>
                  <a:schemeClr val="bg2"/>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grpSp>
      </p:grpSp>
      <p:sp>
        <p:nvSpPr>
          <p:cNvPr id="27" name="标题 26"/>
          <p:cNvSpPr>
            <a:spLocks noGrp="1"/>
          </p:cNvSpPr>
          <p:nvPr>
            <p:ph type="title"/>
          </p:nvPr>
        </p:nvSpPr>
        <p:spPr/>
        <p:txBody>
          <a:bodyPr>
            <a:normAutofit fontScale="90000"/>
          </a:bodyPr>
          <a:lstStyle/>
          <a:p>
            <a:r>
              <a:rPr lang="zh-CN" altLang="en-US" b="1" dirty="0"/>
              <a:t>两大管理模块</a:t>
            </a:r>
            <a:endParaRPr lang="zh-CN" altLang="en-US" b="1" dirty="0"/>
          </a:p>
        </p:txBody>
      </p:sp>
      <p:sp>
        <p:nvSpPr>
          <p:cNvPr id="28" name="AutoShape 4"/>
          <p:cNvSpPr>
            <a:spLocks noChangeArrowheads="1"/>
          </p:cNvSpPr>
          <p:nvPr/>
        </p:nvSpPr>
        <p:spPr bwMode="auto">
          <a:xfrm rot="10800000">
            <a:off x="1069322" y="1667357"/>
            <a:ext cx="3082151" cy="1780974"/>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用户信息管理：</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smtClean="0">
                <a:solidFill>
                  <a:schemeClr val="accent1"/>
                </a:solidFill>
                <a:latin typeface="微软雅黑" panose="020B0503020204020204" pitchFamily="34" charset="-122"/>
                <a:ea typeface="微软雅黑" panose="020B0503020204020204" pitchFamily="34" charset="-122"/>
              </a:rPr>
              <a:t>（</a:t>
            </a:r>
            <a:r>
              <a:rPr lang="zh-CN" altLang="en-US" sz="1300" kern="0" dirty="0">
                <a:solidFill>
                  <a:schemeClr val="accent1"/>
                </a:solidFill>
                <a:latin typeface="微软雅黑" panose="020B0503020204020204" pitchFamily="34" charset="-122"/>
                <a:ea typeface="微软雅黑" panose="020B0503020204020204" pitchFamily="34" charset="-122"/>
              </a:rPr>
              <a:t>1）用户地址（2）专家</a:t>
            </a:r>
            <a:r>
              <a:rPr lang="zh-CN" altLang="en-US" sz="1300" kern="0" dirty="0" smtClean="0">
                <a:solidFill>
                  <a:schemeClr val="accent1"/>
                </a:solidFill>
                <a:latin typeface="微软雅黑" panose="020B0503020204020204" pitchFamily="34" charset="-122"/>
                <a:ea typeface="微软雅黑" panose="020B0503020204020204" pitchFamily="34" charset="-122"/>
              </a:rPr>
              <a:t>详情</a:t>
            </a:r>
            <a:endParaRPr lang="zh-CN" altLang="en-US" sz="1300" kern="0" dirty="0">
              <a:solidFill>
                <a:schemeClr val="accent1"/>
              </a:solidFill>
              <a:latin typeface="微软雅黑" panose="020B0503020204020204" pitchFamily="34" charset="-122"/>
              <a:ea typeface="微软雅黑" panose="020B0503020204020204" pitchFamily="34" charset="-122"/>
            </a:endParaRPr>
          </a:p>
        </p:txBody>
      </p:sp>
      <p:sp>
        <p:nvSpPr>
          <p:cNvPr id="30" name="AutoShape 5"/>
          <p:cNvSpPr>
            <a:spLocks noChangeArrowheads="1"/>
          </p:cNvSpPr>
          <p:nvPr/>
        </p:nvSpPr>
        <p:spPr bwMode="auto">
          <a:xfrm rot="10800000">
            <a:off x="4680642" y="1740018"/>
            <a:ext cx="2837859" cy="1786509"/>
          </a:xfrm>
          <a:prstGeom prst="roundRect">
            <a:avLst>
              <a:gd name="adj" fmla="val 6171"/>
            </a:avLst>
          </a:prstGeom>
          <a:noFill/>
          <a:ln w="9525" algn="ctr">
            <a:solidFill>
              <a:schemeClr val="bg1"/>
            </a:solidFill>
            <a:round/>
          </a:ln>
        </p:spPr>
        <p:txBody>
          <a:bodyPr rot="10800000" wrap="none" lIns="121908" tIns="60954" rIns="121908" bIns="60954" anchor="ctr"/>
          <a:lstStyle/>
          <a:p>
            <a:pPr algn="ctr">
              <a:lnSpc>
                <a:spcPct val="120000"/>
              </a:lnSpc>
              <a:defRPr/>
            </a:pPr>
            <a:r>
              <a:rPr lang="zh-CN" altLang="en-US" sz="1300" kern="0" dirty="0" smtClean="0">
                <a:solidFill>
                  <a:schemeClr val="accent1"/>
                </a:solidFill>
                <a:latin typeface="微软雅黑" panose="020B0503020204020204" pitchFamily="34" charset="-122"/>
                <a:ea typeface="微软雅黑" panose="020B0503020204020204" pitchFamily="34" charset="-122"/>
              </a:rPr>
              <a:t>系统管理</a:t>
            </a:r>
            <a:r>
              <a:rPr lang="zh-CN" altLang="en-US" sz="1300" kern="0" dirty="0">
                <a:solidFill>
                  <a:schemeClr val="accent1"/>
                </a:solidFill>
                <a:latin typeface="微软雅黑" panose="020B0503020204020204" pitchFamily="34" charset="-122"/>
                <a:ea typeface="微软雅黑" panose="020B0503020204020204" pitchFamily="34" charset="-122"/>
              </a:rPr>
              <a:t>：</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（1</a:t>
            </a:r>
            <a:r>
              <a:rPr lang="zh-CN" altLang="en-US" sz="1300" kern="0" dirty="0" smtClean="0">
                <a:solidFill>
                  <a:schemeClr val="accent1"/>
                </a:solidFill>
                <a:latin typeface="微软雅黑" panose="020B0503020204020204" pitchFamily="34" charset="-122"/>
                <a:ea typeface="微软雅黑" panose="020B0503020204020204" pitchFamily="34" charset="-122"/>
              </a:rPr>
              <a:t>）用户管理（</a:t>
            </a:r>
            <a:r>
              <a:rPr lang="zh-CN" altLang="en-US" sz="1300" kern="0" dirty="0">
                <a:solidFill>
                  <a:schemeClr val="accent1"/>
                </a:solidFill>
                <a:latin typeface="微软雅黑" panose="020B0503020204020204" pitchFamily="34" charset="-122"/>
                <a:ea typeface="微软雅黑" panose="020B0503020204020204" pitchFamily="34" charset="-122"/>
              </a:rPr>
              <a:t>2</a:t>
            </a:r>
            <a:r>
              <a:rPr lang="zh-CN" altLang="en-US" sz="1300" kern="0" dirty="0" smtClean="0">
                <a:solidFill>
                  <a:schemeClr val="accent1"/>
                </a:solidFill>
                <a:latin typeface="微软雅黑" panose="020B0503020204020204" pitchFamily="34" charset="-122"/>
                <a:ea typeface="微软雅黑" panose="020B0503020204020204" pitchFamily="34" charset="-122"/>
              </a:rPr>
              <a:t>）角色管理</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（3</a:t>
            </a:r>
            <a:r>
              <a:rPr lang="zh-CN" altLang="en-US" sz="1300" kern="0" dirty="0" smtClean="0">
                <a:solidFill>
                  <a:schemeClr val="accent1"/>
                </a:solidFill>
                <a:latin typeface="微软雅黑" panose="020B0503020204020204" pitchFamily="34" charset="-122"/>
                <a:ea typeface="微软雅黑" panose="020B0503020204020204" pitchFamily="34" charset="-122"/>
              </a:rPr>
              <a:t>）菜单管理（</a:t>
            </a:r>
            <a:r>
              <a:rPr lang="en-US" altLang="zh-CN" sz="1300" kern="0" dirty="0">
                <a:solidFill>
                  <a:schemeClr val="accent1"/>
                </a:solidFill>
                <a:latin typeface="微软雅黑" panose="020B0503020204020204" pitchFamily="34" charset="-122"/>
                <a:ea typeface="微软雅黑" panose="020B0503020204020204" pitchFamily="34" charset="-122"/>
              </a:rPr>
              <a:t>4</a:t>
            </a:r>
            <a:r>
              <a:rPr lang="zh-CN" altLang="en-US" sz="1300" kern="0" dirty="0" smtClean="0">
                <a:solidFill>
                  <a:schemeClr val="accent1"/>
                </a:solidFill>
                <a:latin typeface="微软雅黑" panose="020B0503020204020204" pitchFamily="34" charset="-122"/>
                <a:ea typeface="微软雅黑" panose="020B0503020204020204" pitchFamily="34" charset="-122"/>
              </a:rPr>
              <a:t>）通知公告</a:t>
            </a:r>
            <a:endParaRPr lang="en-US" altLang="zh-CN" sz="1300" kern="0" dirty="0" smtClean="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smtClean="0">
                <a:solidFill>
                  <a:schemeClr val="accent1"/>
                </a:solidFill>
                <a:latin typeface="微软雅黑" panose="020B0503020204020204" pitchFamily="34" charset="-122"/>
                <a:ea typeface="微软雅黑" panose="020B0503020204020204" pitchFamily="34" charset="-122"/>
              </a:rPr>
              <a:t>（</a:t>
            </a:r>
            <a:r>
              <a:rPr lang="en-US" altLang="zh-CN" sz="1300" kern="0" dirty="0">
                <a:solidFill>
                  <a:schemeClr val="accent1"/>
                </a:solidFill>
                <a:latin typeface="微软雅黑" panose="020B0503020204020204" pitchFamily="34" charset="-122"/>
                <a:ea typeface="微软雅黑" panose="020B0503020204020204" pitchFamily="34" charset="-122"/>
              </a:rPr>
              <a:t>5</a:t>
            </a:r>
            <a:r>
              <a:rPr lang="zh-CN" altLang="en-US" sz="1300" kern="0" dirty="0" smtClean="0">
                <a:solidFill>
                  <a:schemeClr val="accent1"/>
                </a:solidFill>
                <a:latin typeface="微软雅黑" panose="020B0503020204020204" pitchFamily="34" charset="-122"/>
                <a:ea typeface="微软雅黑" panose="020B0503020204020204" pitchFamily="34" charset="-122"/>
              </a:rPr>
              <a:t>）日志管理（</a:t>
            </a:r>
            <a:r>
              <a:rPr lang="en-US" altLang="zh-CN" sz="1300" kern="0" dirty="0">
                <a:solidFill>
                  <a:schemeClr val="accent1"/>
                </a:solidFill>
                <a:latin typeface="微软雅黑" panose="020B0503020204020204" pitchFamily="34" charset="-122"/>
                <a:ea typeface="微软雅黑" panose="020B0503020204020204" pitchFamily="34" charset="-122"/>
              </a:rPr>
              <a:t>6</a:t>
            </a:r>
            <a:r>
              <a:rPr lang="zh-CN" altLang="en-US" sz="1300" kern="0" dirty="0" smtClean="0">
                <a:solidFill>
                  <a:schemeClr val="accent1"/>
                </a:solidFill>
                <a:latin typeface="微软雅黑" panose="020B0503020204020204" pitchFamily="34" charset="-122"/>
                <a:ea typeface="微软雅黑" panose="020B0503020204020204" pitchFamily="34" charset="-122"/>
              </a:rPr>
              <a:t>）文件管理</a:t>
            </a:r>
            <a:endParaRPr lang="en-US" altLang="zh-CN" sz="1300" kern="0" dirty="0" smtClean="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endParaRPr lang="zh-CN" altLang="en-US" sz="1300" kern="0" dirty="0">
              <a:solidFill>
                <a:schemeClr val="accent1"/>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2540419" y="1268760"/>
            <a:ext cx="7108897" cy="505680"/>
            <a:chOff x="1904607" y="2826872"/>
            <a:chExt cx="5332367" cy="825485"/>
          </a:xfrm>
        </p:grpSpPr>
        <p:sp>
          <p:nvSpPr>
            <p:cNvPr id="32" name="Line 2"/>
            <p:cNvSpPr>
              <a:spLocks noChangeShapeType="1"/>
            </p:cNvSpPr>
            <p:nvPr/>
          </p:nvSpPr>
          <p:spPr bwMode="auto">
            <a:xfrm flipH="1">
              <a:off x="4570790" y="2826872"/>
              <a:ext cx="1527" cy="825485"/>
            </a:xfrm>
            <a:prstGeom prst="line">
              <a:avLst/>
            </a:prstGeom>
            <a:noFill/>
            <a:ln w="19050" cap="rnd">
              <a:solidFill>
                <a:schemeClr val="bg2"/>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grpSp>
          <p:nvGrpSpPr>
            <p:cNvPr id="33" name="Group 27"/>
            <p:cNvGrpSpPr/>
            <p:nvPr/>
          </p:nvGrpSpPr>
          <p:grpSpPr bwMode="auto">
            <a:xfrm>
              <a:off x="1904607" y="3159705"/>
              <a:ext cx="5332367" cy="332833"/>
              <a:chOff x="1066" y="2659"/>
              <a:chExt cx="3492" cy="227"/>
            </a:xfrm>
          </p:grpSpPr>
          <p:sp>
            <p:nvSpPr>
              <p:cNvPr id="34" name="Line 15"/>
              <p:cNvSpPr>
                <a:spLocks noChangeShapeType="1"/>
              </p:cNvSpPr>
              <p:nvPr/>
            </p:nvSpPr>
            <p:spPr bwMode="auto">
              <a:xfrm>
                <a:off x="1066" y="2659"/>
                <a:ext cx="3492" cy="0"/>
              </a:xfrm>
              <a:prstGeom prst="line">
                <a:avLst/>
              </a:prstGeom>
              <a:noFill/>
              <a:ln w="19050" cap="rnd">
                <a:solidFill>
                  <a:schemeClr val="bg2"/>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sp>
            <p:nvSpPr>
              <p:cNvPr id="35" name="Line 16"/>
              <p:cNvSpPr>
                <a:spLocks noChangeShapeType="1"/>
              </p:cNvSpPr>
              <p:nvPr/>
            </p:nvSpPr>
            <p:spPr bwMode="auto">
              <a:xfrm>
                <a:off x="1066" y="2659"/>
                <a:ext cx="0" cy="227"/>
              </a:xfrm>
              <a:prstGeom prst="line">
                <a:avLst/>
              </a:prstGeom>
              <a:noFill/>
              <a:ln w="19050" cap="rnd">
                <a:solidFill>
                  <a:schemeClr val="bg2"/>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sp>
            <p:nvSpPr>
              <p:cNvPr id="36" name="Line 17"/>
              <p:cNvSpPr>
                <a:spLocks noChangeShapeType="1"/>
              </p:cNvSpPr>
              <p:nvPr/>
            </p:nvSpPr>
            <p:spPr bwMode="auto">
              <a:xfrm>
                <a:off x="4558" y="2659"/>
                <a:ext cx="0" cy="227"/>
              </a:xfrm>
              <a:prstGeom prst="line">
                <a:avLst/>
              </a:prstGeom>
              <a:noFill/>
              <a:ln w="19050" cap="rnd">
                <a:solidFill>
                  <a:schemeClr val="bg2"/>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grpSp>
      </p:grpSp>
      <p:sp>
        <p:nvSpPr>
          <p:cNvPr id="45" name="AutoShape 4"/>
          <p:cNvSpPr>
            <a:spLocks noChangeArrowheads="1"/>
          </p:cNvSpPr>
          <p:nvPr/>
        </p:nvSpPr>
        <p:spPr bwMode="auto">
          <a:xfrm rot="10800000">
            <a:off x="4745915" y="4042988"/>
            <a:ext cx="2837859" cy="1192529"/>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r>
              <a:rPr lang="zh-CN" altLang="en-US" sz="1300" kern="0" dirty="0" smtClean="0">
                <a:solidFill>
                  <a:schemeClr val="accent1"/>
                </a:solidFill>
                <a:latin typeface="微软雅黑" panose="020B0503020204020204" pitchFamily="34" charset="-122"/>
                <a:ea typeface="微软雅黑" panose="020B0503020204020204" pitchFamily="34" charset="-122"/>
              </a:rPr>
              <a:t>用户交互：</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（1</a:t>
            </a:r>
            <a:r>
              <a:rPr lang="zh-CN" altLang="en-US" sz="1300" kern="0" dirty="0" smtClean="0">
                <a:solidFill>
                  <a:schemeClr val="accent1"/>
                </a:solidFill>
                <a:latin typeface="微软雅黑" panose="020B0503020204020204" pitchFamily="34" charset="-122"/>
                <a:ea typeface="微软雅黑" panose="020B0503020204020204" pitchFamily="34" charset="-122"/>
              </a:rPr>
              <a:t>）预约（</a:t>
            </a:r>
            <a:r>
              <a:rPr lang="zh-CN" altLang="en-US" sz="1300" kern="0" dirty="0">
                <a:solidFill>
                  <a:schemeClr val="accent1"/>
                </a:solidFill>
                <a:latin typeface="微软雅黑" panose="020B0503020204020204" pitchFamily="34" charset="-122"/>
                <a:ea typeface="微软雅黑" panose="020B0503020204020204" pitchFamily="34" charset="-122"/>
              </a:rPr>
              <a:t>2</a:t>
            </a:r>
            <a:r>
              <a:rPr lang="zh-CN" altLang="en-US" sz="1300" kern="0" dirty="0" smtClean="0">
                <a:solidFill>
                  <a:schemeClr val="accent1"/>
                </a:solidFill>
                <a:latin typeface="微软雅黑" panose="020B0503020204020204" pitchFamily="34" charset="-122"/>
                <a:ea typeface="微软雅黑" panose="020B0503020204020204" pitchFamily="34" charset="-122"/>
              </a:rPr>
              <a:t>）农业知识点赞</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（3</a:t>
            </a:r>
            <a:r>
              <a:rPr lang="zh-CN" altLang="en-US" sz="1300" kern="0" dirty="0" smtClean="0">
                <a:solidFill>
                  <a:schemeClr val="accent1"/>
                </a:solidFill>
                <a:latin typeface="微软雅黑" panose="020B0503020204020204" pitchFamily="34" charset="-122"/>
                <a:ea typeface="微软雅黑" panose="020B0503020204020204" pitchFamily="34" charset="-122"/>
              </a:rPr>
              <a:t>）商品评价（</a:t>
            </a:r>
            <a:r>
              <a:rPr lang="en-US" altLang="zh-CN" sz="1300" kern="0" dirty="0" smtClean="0">
                <a:solidFill>
                  <a:schemeClr val="accent1"/>
                </a:solidFill>
                <a:latin typeface="微软雅黑" panose="020B0503020204020204" pitchFamily="34" charset="-122"/>
                <a:ea typeface="微软雅黑" panose="020B0503020204020204" pitchFamily="34" charset="-122"/>
              </a:rPr>
              <a:t>4</a:t>
            </a:r>
            <a:r>
              <a:rPr lang="zh-CN" altLang="en-US" sz="1300" kern="0" dirty="0" smtClean="0">
                <a:solidFill>
                  <a:schemeClr val="accent1"/>
                </a:solidFill>
                <a:latin typeface="微软雅黑" panose="020B0503020204020204" pitchFamily="34" charset="-122"/>
                <a:ea typeface="微软雅黑" panose="020B0503020204020204" pitchFamily="34" charset="-122"/>
              </a:rPr>
              <a:t>）问答</a:t>
            </a:r>
            <a:endParaRPr lang="zh-CN" altLang="en-US" sz="1300" kern="0" dirty="0">
              <a:solidFill>
                <a:schemeClr val="accent1"/>
              </a:solidFill>
              <a:latin typeface="微软雅黑" panose="020B0503020204020204" pitchFamily="34" charset="-122"/>
              <a:ea typeface="微软雅黑" panose="020B0503020204020204" pitchFamily="34" charset="-122"/>
            </a:endParaRPr>
          </a:p>
        </p:txBody>
      </p:sp>
      <p:sp>
        <p:nvSpPr>
          <p:cNvPr id="46" name="AutoShape 4"/>
          <p:cNvSpPr>
            <a:spLocks noChangeArrowheads="1"/>
          </p:cNvSpPr>
          <p:nvPr/>
        </p:nvSpPr>
        <p:spPr bwMode="auto">
          <a:xfrm rot="10800000">
            <a:off x="7920861" y="4042988"/>
            <a:ext cx="2837859" cy="1192529"/>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r>
              <a:rPr lang="zh-CN" altLang="en-US" sz="1300" kern="0" dirty="0" smtClean="0">
                <a:solidFill>
                  <a:schemeClr val="accent1"/>
                </a:solidFill>
                <a:latin typeface="微软雅黑" panose="020B0503020204020204" pitchFamily="34" charset="-122"/>
                <a:ea typeface="微软雅黑" panose="020B0503020204020204" pitchFamily="34" charset="-122"/>
              </a:rPr>
              <a:t>商品与需求管理：</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（1</a:t>
            </a:r>
            <a:r>
              <a:rPr lang="zh-CN" altLang="en-US" sz="1300" kern="0" dirty="0" smtClean="0">
                <a:solidFill>
                  <a:schemeClr val="accent1"/>
                </a:solidFill>
                <a:latin typeface="微软雅黑" panose="020B0503020204020204" pitchFamily="34" charset="-122"/>
                <a:ea typeface="微软雅黑" panose="020B0503020204020204" pitchFamily="34" charset="-122"/>
              </a:rPr>
              <a:t>）品种树（</a:t>
            </a:r>
            <a:r>
              <a:rPr lang="zh-CN" altLang="en-US" sz="1300" kern="0" dirty="0">
                <a:solidFill>
                  <a:schemeClr val="accent1"/>
                </a:solidFill>
                <a:latin typeface="微软雅黑" panose="020B0503020204020204" pitchFamily="34" charset="-122"/>
                <a:ea typeface="微软雅黑" panose="020B0503020204020204" pitchFamily="34" charset="-122"/>
              </a:rPr>
              <a:t>2</a:t>
            </a:r>
            <a:r>
              <a:rPr lang="zh-CN" altLang="en-US" sz="1300" kern="0" dirty="0" smtClean="0">
                <a:solidFill>
                  <a:schemeClr val="accent1"/>
                </a:solidFill>
                <a:latin typeface="微软雅黑" panose="020B0503020204020204" pitchFamily="34" charset="-122"/>
                <a:ea typeface="微软雅黑" panose="020B0503020204020204" pitchFamily="34" charset="-122"/>
              </a:rPr>
              <a:t>）商品与需求</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（3</a:t>
            </a:r>
            <a:r>
              <a:rPr lang="zh-CN" altLang="en-US" sz="1300" kern="0" dirty="0" smtClean="0">
                <a:solidFill>
                  <a:schemeClr val="accent1"/>
                </a:solidFill>
                <a:latin typeface="微软雅黑" panose="020B0503020204020204" pitchFamily="34" charset="-122"/>
                <a:ea typeface="微软雅黑" panose="020B0503020204020204" pitchFamily="34" charset="-122"/>
              </a:rPr>
              <a:t>）规格库存</a:t>
            </a:r>
            <a:endParaRPr lang="zh-CN" altLang="en-US" sz="1300" kern="0" dirty="0">
              <a:solidFill>
                <a:schemeClr val="accent1"/>
              </a:solidFill>
              <a:latin typeface="微软雅黑" panose="020B0503020204020204" pitchFamily="34" charset="-122"/>
              <a:ea typeface="微软雅黑" panose="020B0503020204020204" pitchFamily="34" charset="-122"/>
            </a:endParaRPr>
          </a:p>
        </p:txBody>
      </p:sp>
      <p:sp>
        <p:nvSpPr>
          <p:cNvPr id="47" name="AutoShape 4"/>
          <p:cNvSpPr>
            <a:spLocks noChangeArrowheads="1"/>
          </p:cNvSpPr>
          <p:nvPr/>
        </p:nvSpPr>
        <p:spPr bwMode="auto">
          <a:xfrm rot="10800000">
            <a:off x="8225899" y="1700808"/>
            <a:ext cx="2837859" cy="1716386"/>
          </a:xfrm>
          <a:prstGeom prst="roundRect">
            <a:avLst>
              <a:gd name="adj" fmla="val 6171"/>
            </a:avLst>
          </a:prstGeom>
          <a:noFill/>
          <a:ln w="9525" algn="ctr">
            <a:solidFill>
              <a:schemeClr val="bg1"/>
            </a:solidFill>
            <a:round/>
          </a:ln>
        </p:spPr>
        <p:txBody>
          <a:bodyPr rot="10800000" wrap="none" anchor="ctr"/>
          <a:lstStyle/>
          <a:p>
            <a:pPr algn="ctr">
              <a:lnSpc>
                <a:spcPct val="120000"/>
              </a:lnSpc>
              <a:defRPr/>
            </a:pPr>
            <a:r>
              <a:rPr lang="zh-CN" altLang="en-US" sz="1300" kern="0" dirty="0" smtClean="0">
                <a:solidFill>
                  <a:schemeClr val="accent1"/>
                </a:solidFill>
                <a:latin typeface="微软雅黑" panose="020B0503020204020204" pitchFamily="34" charset="-122"/>
                <a:ea typeface="微软雅黑" panose="020B0503020204020204" pitchFamily="34" charset="-122"/>
              </a:rPr>
              <a:t>交易与购物：</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（1</a:t>
            </a:r>
            <a:r>
              <a:rPr lang="zh-CN" altLang="en-US" sz="1300" kern="0" dirty="0" smtClean="0">
                <a:solidFill>
                  <a:schemeClr val="accent1"/>
                </a:solidFill>
                <a:latin typeface="微软雅黑" panose="020B0503020204020204" pitchFamily="34" charset="-122"/>
                <a:ea typeface="微软雅黑" panose="020B0503020204020204" pitchFamily="34" charset="-122"/>
              </a:rPr>
              <a:t>）商品订单（</a:t>
            </a:r>
            <a:r>
              <a:rPr lang="zh-CN" altLang="en-US" sz="1300" kern="0" dirty="0">
                <a:solidFill>
                  <a:schemeClr val="accent1"/>
                </a:solidFill>
                <a:latin typeface="微软雅黑" panose="020B0503020204020204" pitchFamily="34" charset="-122"/>
                <a:ea typeface="微软雅黑" panose="020B0503020204020204" pitchFamily="34" charset="-122"/>
              </a:rPr>
              <a:t>2</a:t>
            </a:r>
            <a:r>
              <a:rPr lang="zh-CN" altLang="en-US" sz="1300" kern="0" dirty="0" smtClean="0">
                <a:solidFill>
                  <a:schemeClr val="accent1"/>
                </a:solidFill>
                <a:latin typeface="微软雅黑" panose="020B0503020204020204" pitchFamily="34" charset="-122"/>
                <a:ea typeface="微软雅黑" panose="020B0503020204020204" pitchFamily="34" charset="-122"/>
              </a:rPr>
              <a:t>）购物车</a:t>
            </a:r>
            <a:endParaRPr lang="zh-CN" altLang="en-US" sz="1300" kern="0" dirty="0">
              <a:solidFill>
                <a:schemeClr val="accent1"/>
              </a:solidFill>
              <a:latin typeface="微软雅黑" panose="020B0503020204020204" pitchFamily="34" charset="-122"/>
              <a:ea typeface="微软雅黑" panose="020B0503020204020204" pitchFamily="34" charset="-122"/>
            </a:endParaRPr>
          </a:p>
          <a:p>
            <a:pPr algn="ctr">
              <a:lnSpc>
                <a:spcPct val="120000"/>
              </a:lnSpc>
              <a:defRPr/>
            </a:pPr>
            <a:r>
              <a:rPr lang="zh-CN" altLang="en-US" sz="1300" kern="0" dirty="0">
                <a:solidFill>
                  <a:schemeClr val="accent1"/>
                </a:solidFill>
                <a:latin typeface="微软雅黑" panose="020B0503020204020204" pitchFamily="34" charset="-122"/>
                <a:ea typeface="微软雅黑" panose="020B0503020204020204" pitchFamily="34" charset="-122"/>
              </a:rPr>
              <a:t>（3</a:t>
            </a:r>
            <a:r>
              <a:rPr lang="zh-CN" altLang="en-US" sz="1300" kern="0" dirty="0">
                <a:solidFill>
                  <a:schemeClr val="accent1"/>
                </a:solidFill>
                <a:latin typeface="微软雅黑" panose="020B0503020204020204" pitchFamily="34" charset="-122"/>
                <a:ea typeface="微软雅黑" panose="020B0503020204020204" pitchFamily="34" charset="-122"/>
              </a:rPr>
              <a:t>）</a:t>
            </a:r>
            <a:r>
              <a:rPr lang="zh-CN" altLang="en-US" sz="1300" kern="0" dirty="0" smtClean="0">
                <a:solidFill>
                  <a:schemeClr val="accent1"/>
                </a:solidFill>
                <a:latin typeface="微软雅黑" panose="020B0503020204020204" pitchFamily="34" charset="-122"/>
                <a:ea typeface="微软雅黑" panose="020B0503020204020204" pitchFamily="34" charset="-122"/>
              </a:rPr>
              <a:t>优惠券</a:t>
            </a:r>
            <a:endParaRPr lang="zh-CN" altLang="en-US" sz="1300" kern="0" dirty="0">
              <a:solidFill>
                <a:schemeClr val="accent1"/>
              </a:solidFill>
              <a:latin typeface="微软雅黑" panose="020B0503020204020204" pitchFamily="34" charset="-122"/>
              <a:ea typeface="微软雅黑" panose="020B0503020204020204" pitchFamily="34" charset="-122"/>
            </a:endParaRPr>
          </a:p>
        </p:txBody>
      </p:sp>
      <p:sp>
        <p:nvSpPr>
          <p:cNvPr id="48" name="Line 17"/>
          <p:cNvSpPr>
            <a:spLocks noChangeShapeType="1"/>
          </p:cNvSpPr>
          <p:nvPr/>
        </p:nvSpPr>
        <p:spPr bwMode="auto">
          <a:xfrm>
            <a:off x="9695606" y="3729167"/>
            <a:ext cx="0" cy="203889"/>
          </a:xfrm>
          <a:prstGeom prst="line">
            <a:avLst/>
          </a:prstGeom>
          <a:noFill/>
          <a:ln w="19050" cap="rnd">
            <a:solidFill>
              <a:schemeClr val="bg2"/>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750"/>
                                        <p:tgtEl>
                                          <p:spTgt spid="3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1500"/>
                            </p:stCondLst>
                            <p:childTnLst>
                              <p:par>
                                <p:cTn id="16" presetID="22" presetClass="entr" presetSubtype="1"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a:spLocks noChangeArrowheads="1"/>
          </p:cNvSpPr>
          <p:nvPr/>
        </p:nvSpPr>
        <p:spPr bwMode="auto">
          <a:xfrm>
            <a:off x="1706452" y="3336991"/>
            <a:ext cx="383066" cy="266700"/>
          </a:xfrm>
          <a:prstGeom prst="rightArrow">
            <a:avLst>
              <a:gd name="adj1" fmla="val 50000"/>
              <a:gd name="adj2" fmla="val 50138"/>
            </a:avLst>
          </a:prstGeom>
          <a:solidFill>
            <a:schemeClr val="bg1"/>
          </a:solidFill>
          <a:ln>
            <a:noFill/>
          </a:ln>
        </p:spPr>
        <p:txBody>
          <a:bodyPr lIns="121908" tIns="60954" rIns="121908" bIns="60954" anchor="ctr"/>
          <a:lstStyle/>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5" name="右箭头 4"/>
          <p:cNvSpPr>
            <a:spLocks noChangeArrowheads="1"/>
          </p:cNvSpPr>
          <p:nvPr/>
        </p:nvSpPr>
        <p:spPr bwMode="auto">
          <a:xfrm>
            <a:off x="9130744" y="3314766"/>
            <a:ext cx="385183" cy="266700"/>
          </a:xfrm>
          <a:prstGeom prst="rightArrow">
            <a:avLst>
              <a:gd name="adj1" fmla="val 50000"/>
              <a:gd name="adj2" fmla="val 50415"/>
            </a:avLst>
          </a:prstGeom>
          <a:solidFill>
            <a:schemeClr val="tx2"/>
          </a:solidFill>
          <a:ln>
            <a:noFill/>
          </a:ln>
        </p:spPr>
        <p:txBody>
          <a:bodyPr lIns="121908" tIns="60954" rIns="121908" bIns="60954" anchor="ctr"/>
          <a:lstStyle/>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16" name="Oval 22"/>
          <p:cNvSpPr>
            <a:spLocks noChangeArrowheads="1"/>
          </p:cNvSpPr>
          <p:nvPr/>
        </p:nvSpPr>
        <p:spPr bwMode="auto">
          <a:xfrm>
            <a:off x="1219835" y="2065655"/>
            <a:ext cx="486410" cy="2739390"/>
          </a:xfrm>
          <a:prstGeom prst="roundRect">
            <a:avLst/>
          </a:prstGeom>
          <a:solidFill>
            <a:schemeClr val="bg1"/>
          </a:solidFill>
          <a:ln>
            <a:noFill/>
          </a:ln>
          <a:effectLst/>
        </p:spPr>
        <p:txBody>
          <a:bodyPr vert="eaVert" wrap="none" lIns="121908" tIns="60954" rIns="121908" bIns="60954" anchor="ctr"/>
          <a:lstStyle/>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浏览商品</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22" name="标题 21"/>
          <p:cNvSpPr>
            <a:spLocks noGrp="1"/>
          </p:cNvSpPr>
          <p:nvPr>
            <p:ph type="title"/>
          </p:nvPr>
        </p:nvSpPr>
        <p:spPr/>
        <p:txBody>
          <a:bodyPr>
            <a:normAutofit fontScale="90000"/>
          </a:bodyPr>
          <a:lstStyle/>
          <a:p>
            <a:r>
              <a:rPr lang="zh-CN" altLang="en-US" b="1" dirty="0"/>
              <a:t>前台用户交易流程</a:t>
            </a:r>
            <a:endParaRPr lang="zh-CN" altLang="en-US" b="1" dirty="0"/>
          </a:p>
        </p:txBody>
      </p:sp>
      <p:sp>
        <p:nvSpPr>
          <p:cNvPr id="21" name="Oval 22"/>
          <p:cNvSpPr>
            <a:spLocks noChangeArrowheads="1"/>
          </p:cNvSpPr>
          <p:nvPr/>
        </p:nvSpPr>
        <p:spPr bwMode="auto">
          <a:xfrm>
            <a:off x="2089150" y="2081530"/>
            <a:ext cx="486410" cy="2740025"/>
          </a:xfrm>
          <a:prstGeom prst="roundRect">
            <a:avLst/>
          </a:prstGeom>
          <a:solidFill>
            <a:schemeClr val="bg1"/>
          </a:solidFill>
          <a:ln>
            <a:noFill/>
          </a:ln>
          <a:effectLst/>
        </p:spPr>
        <p:txBody>
          <a:bodyPr vert="eaVert" wrap="none" lIns="121908" tIns="60954" rIns="121908" bIns="60954" anchor="ctr"/>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选择商品</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23" name="右箭头 22"/>
          <p:cNvSpPr>
            <a:spLocks noChangeArrowheads="1"/>
          </p:cNvSpPr>
          <p:nvPr/>
        </p:nvSpPr>
        <p:spPr bwMode="auto">
          <a:xfrm>
            <a:off x="2559257" y="3336991"/>
            <a:ext cx="383066" cy="266700"/>
          </a:xfrm>
          <a:prstGeom prst="rightArrow">
            <a:avLst>
              <a:gd name="adj1" fmla="val 50000"/>
              <a:gd name="adj2" fmla="val 50138"/>
            </a:avLst>
          </a:prstGeom>
          <a:solidFill>
            <a:schemeClr val="bg1"/>
          </a:solidFill>
          <a:ln>
            <a:noFill/>
          </a:ln>
        </p:spPr>
        <p:txBody>
          <a:bodyPr lIns="121908" tIns="60954" rIns="121908" bIns="60954" anchor="ctr"/>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4" name="Oval 22"/>
          <p:cNvSpPr>
            <a:spLocks noChangeArrowheads="1"/>
          </p:cNvSpPr>
          <p:nvPr/>
        </p:nvSpPr>
        <p:spPr bwMode="auto">
          <a:xfrm>
            <a:off x="2941955" y="2061210"/>
            <a:ext cx="486410" cy="2760980"/>
          </a:xfrm>
          <a:prstGeom prst="roundRect">
            <a:avLst/>
          </a:prstGeom>
          <a:solidFill>
            <a:schemeClr val="bg1"/>
          </a:solidFill>
          <a:ln>
            <a:noFill/>
          </a:ln>
          <a:effectLst/>
        </p:spPr>
        <p:txBody>
          <a:bodyPr vert="eaVert" wrap="none" lIns="121908" tIns="60954" rIns="121908" bIns="60954" anchor="ctr"/>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订购商品</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25" name="Oval 22"/>
          <p:cNvSpPr>
            <a:spLocks noChangeArrowheads="1"/>
          </p:cNvSpPr>
          <p:nvPr/>
        </p:nvSpPr>
        <p:spPr bwMode="auto">
          <a:xfrm>
            <a:off x="8644255" y="2061845"/>
            <a:ext cx="486410" cy="2760345"/>
          </a:xfrm>
          <a:prstGeom prst="roundRect">
            <a:avLst/>
          </a:prstGeom>
          <a:solidFill>
            <a:schemeClr val="bg1"/>
          </a:solidFill>
          <a:ln>
            <a:noFill/>
          </a:ln>
          <a:effectLst/>
        </p:spPr>
        <p:txBody>
          <a:bodyPr vert="eaVert" wrap="none" lIns="121908" tIns="60954" rIns="121908" bIns="60954" anchor="ctr"/>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商品加入购物车</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26" name="Oval 22"/>
          <p:cNvSpPr>
            <a:spLocks noChangeArrowheads="1"/>
          </p:cNvSpPr>
          <p:nvPr/>
        </p:nvSpPr>
        <p:spPr bwMode="auto">
          <a:xfrm>
            <a:off x="10387965" y="2061210"/>
            <a:ext cx="486410" cy="2760345"/>
          </a:xfrm>
          <a:prstGeom prst="roundRect">
            <a:avLst/>
          </a:prstGeom>
          <a:solidFill>
            <a:schemeClr val="bg1"/>
          </a:solidFill>
          <a:ln>
            <a:noFill/>
          </a:ln>
          <a:effectLst/>
        </p:spPr>
        <p:txBody>
          <a:bodyPr vert="eaVert" wrap="none" lIns="121908" tIns="60954" rIns="121908" bIns="60954" anchor="ctr"/>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支付单货单</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3813810" y="2061845"/>
            <a:ext cx="2225040" cy="2703830"/>
            <a:chOff x="6006" y="3247"/>
            <a:chExt cx="3504" cy="4258"/>
          </a:xfrm>
        </p:grpSpPr>
        <p:sp>
          <p:nvSpPr>
            <p:cNvPr id="17" name="Oval 23"/>
            <p:cNvSpPr>
              <a:spLocks noChangeArrowheads="1"/>
            </p:cNvSpPr>
            <p:nvPr/>
          </p:nvSpPr>
          <p:spPr bwMode="auto">
            <a:xfrm>
              <a:off x="6006" y="3247"/>
              <a:ext cx="3505" cy="702"/>
            </a:xfrm>
            <a:prstGeom prst="roundRect">
              <a:avLst/>
            </a:prstGeom>
            <a:solidFill>
              <a:schemeClr val="tx1"/>
            </a:solidFill>
            <a:ln>
              <a:noFill/>
            </a:ln>
            <a:effectLst/>
          </p:spPr>
          <p:txBody>
            <a:bodyPr wrap="none" lIns="121908" tIns="60954" rIns="121908" bIns="60954" anchor="ctr"/>
            <a:lstStyle/>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未注册用户</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27" name="Oval 23"/>
            <p:cNvSpPr>
              <a:spLocks noChangeArrowheads="1"/>
            </p:cNvSpPr>
            <p:nvPr/>
          </p:nvSpPr>
          <p:spPr bwMode="auto">
            <a:xfrm>
              <a:off x="6006" y="5114"/>
              <a:ext cx="3505" cy="702"/>
            </a:xfrm>
            <a:prstGeom prst="roundRect">
              <a:avLst/>
            </a:prstGeom>
            <a:solidFill>
              <a:schemeClr val="tx1"/>
            </a:solidFill>
            <a:ln>
              <a:noFill/>
            </a:ln>
            <a:effectLst/>
          </p:spPr>
          <p:txBody>
            <a:bodyPr wrap="none" lIns="121908" tIns="60954" rIns="121908" bIns="60954" anchor="ctr"/>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已登录注册用户</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28" name="Oval 23"/>
            <p:cNvSpPr>
              <a:spLocks noChangeArrowheads="1"/>
            </p:cNvSpPr>
            <p:nvPr/>
          </p:nvSpPr>
          <p:spPr bwMode="auto">
            <a:xfrm>
              <a:off x="6006" y="6803"/>
              <a:ext cx="3505" cy="702"/>
            </a:xfrm>
            <a:prstGeom prst="roundRect">
              <a:avLst/>
            </a:prstGeom>
            <a:solidFill>
              <a:schemeClr val="tx1"/>
            </a:solidFill>
            <a:ln>
              <a:noFill/>
            </a:ln>
            <a:effectLst/>
          </p:spPr>
          <p:txBody>
            <a:bodyPr wrap="none" lIns="121908" tIns="60954" rIns="121908" bIns="60954" anchor="ctr"/>
            <a:lstStyle/>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未登陆注册用户</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3428365" y="2151380"/>
            <a:ext cx="384810" cy="2524760"/>
            <a:chOff x="5399" y="3388"/>
            <a:chExt cx="606" cy="3976"/>
          </a:xfrm>
        </p:grpSpPr>
        <p:sp>
          <p:nvSpPr>
            <p:cNvPr id="3" name="右箭头 2"/>
            <p:cNvSpPr>
              <a:spLocks noChangeArrowheads="1"/>
            </p:cNvSpPr>
            <p:nvPr/>
          </p:nvSpPr>
          <p:spPr bwMode="auto">
            <a:xfrm>
              <a:off x="5399" y="3388"/>
              <a:ext cx="607" cy="420"/>
            </a:xfrm>
            <a:prstGeom prst="rightArrow">
              <a:avLst>
                <a:gd name="adj1" fmla="val 50000"/>
                <a:gd name="adj2" fmla="val 50415"/>
              </a:avLst>
            </a:prstGeom>
            <a:solidFill>
              <a:schemeClr val="tx1"/>
            </a:solidFill>
            <a:ln>
              <a:noFill/>
            </a:ln>
          </p:spPr>
          <p:txBody>
            <a:bodyPr lIns="121908" tIns="60954" rIns="121908" bIns="60954" anchor="ctr"/>
            <a:lstStyle/>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9" name="右箭头 28"/>
            <p:cNvSpPr>
              <a:spLocks noChangeArrowheads="1"/>
            </p:cNvSpPr>
            <p:nvPr/>
          </p:nvSpPr>
          <p:spPr bwMode="auto">
            <a:xfrm>
              <a:off x="5399" y="5190"/>
              <a:ext cx="607" cy="420"/>
            </a:xfrm>
            <a:prstGeom prst="rightArrow">
              <a:avLst>
                <a:gd name="adj1" fmla="val 50000"/>
                <a:gd name="adj2" fmla="val 50415"/>
              </a:avLst>
            </a:prstGeom>
            <a:solidFill>
              <a:schemeClr val="tx1"/>
            </a:solidFill>
            <a:ln>
              <a:noFill/>
            </a:ln>
          </p:spPr>
          <p:txBody>
            <a:bodyPr lIns="121908" tIns="60954" rIns="121908" bIns="60954" anchor="ctr"/>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30" name="右箭头 29"/>
            <p:cNvSpPr>
              <a:spLocks noChangeArrowheads="1"/>
            </p:cNvSpPr>
            <p:nvPr/>
          </p:nvSpPr>
          <p:spPr bwMode="auto">
            <a:xfrm>
              <a:off x="5399" y="6944"/>
              <a:ext cx="607" cy="420"/>
            </a:xfrm>
            <a:prstGeom prst="rightArrow">
              <a:avLst>
                <a:gd name="adj1" fmla="val 50000"/>
                <a:gd name="adj2" fmla="val 50415"/>
              </a:avLst>
            </a:prstGeom>
            <a:solidFill>
              <a:schemeClr val="tx1"/>
            </a:solidFill>
            <a:ln>
              <a:noFill/>
            </a:ln>
          </p:spPr>
          <p:txBody>
            <a:bodyPr lIns="121908" tIns="60954" rIns="121908" bIns="60954" anchor="ctr"/>
            <a:lstStyle/>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grpSp>
      <p:sp>
        <p:nvSpPr>
          <p:cNvPr id="32" name="Oval 22"/>
          <p:cNvSpPr>
            <a:spLocks noChangeArrowheads="1"/>
          </p:cNvSpPr>
          <p:nvPr/>
        </p:nvSpPr>
        <p:spPr bwMode="auto">
          <a:xfrm>
            <a:off x="9516110" y="2065655"/>
            <a:ext cx="486410" cy="2756535"/>
          </a:xfrm>
          <a:prstGeom prst="roundRect">
            <a:avLst/>
          </a:prstGeom>
          <a:solidFill>
            <a:schemeClr val="bg1"/>
          </a:solidFill>
          <a:ln>
            <a:noFill/>
          </a:ln>
          <a:effectLst/>
        </p:spPr>
        <p:txBody>
          <a:bodyPr vert="eaVert" wrap="none" lIns="121908" tIns="60954" rIns="121908" bIns="60954" anchor="ctr"/>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提交订货单</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33" name="右箭头 32"/>
          <p:cNvSpPr>
            <a:spLocks noChangeArrowheads="1"/>
          </p:cNvSpPr>
          <p:nvPr/>
        </p:nvSpPr>
        <p:spPr bwMode="auto">
          <a:xfrm>
            <a:off x="10002599" y="3336991"/>
            <a:ext cx="385183" cy="266700"/>
          </a:xfrm>
          <a:prstGeom prst="rightArrow">
            <a:avLst>
              <a:gd name="adj1" fmla="val 50000"/>
              <a:gd name="adj2" fmla="val 50415"/>
            </a:avLst>
          </a:prstGeom>
          <a:solidFill>
            <a:schemeClr val="tx2"/>
          </a:solidFill>
          <a:ln>
            <a:noFill/>
          </a:ln>
        </p:spPr>
        <p:txBody>
          <a:bodyPr lIns="121908" tIns="60954" rIns="121908" bIns="60954" anchor="ctr"/>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6676390" y="2061210"/>
            <a:ext cx="1330960" cy="2703830"/>
            <a:chOff x="10514" y="3246"/>
            <a:chExt cx="2096" cy="4258"/>
          </a:xfrm>
        </p:grpSpPr>
        <p:sp>
          <p:nvSpPr>
            <p:cNvPr id="19" name="Oval 25"/>
            <p:cNvSpPr>
              <a:spLocks noChangeArrowheads="1"/>
            </p:cNvSpPr>
            <p:nvPr/>
          </p:nvSpPr>
          <p:spPr bwMode="auto">
            <a:xfrm>
              <a:off x="10514" y="3246"/>
              <a:ext cx="2097" cy="701"/>
            </a:xfrm>
            <a:prstGeom prst="roundRect">
              <a:avLst/>
            </a:prstGeom>
            <a:solidFill>
              <a:schemeClr val="tx2"/>
            </a:solidFill>
            <a:ln>
              <a:noFill/>
            </a:ln>
            <a:effectLst/>
          </p:spPr>
          <p:txBody>
            <a:bodyPr wrap="none" lIns="121908" tIns="60954" rIns="121908" bIns="60954" anchor="ctr"/>
            <a:lstStyle/>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注册</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36" name="Oval 25"/>
            <p:cNvSpPr>
              <a:spLocks noChangeArrowheads="1"/>
            </p:cNvSpPr>
            <p:nvPr/>
          </p:nvSpPr>
          <p:spPr bwMode="auto">
            <a:xfrm>
              <a:off x="10514" y="6804"/>
              <a:ext cx="2097" cy="701"/>
            </a:xfrm>
            <a:prstGeom prst="roundRect">
              <a:avLst/>
            </a:prstGeom>
            <a:solidFill>
              <a:schemeClr val="tx2"/>
            </a:solidFill>
            <a:ln>
              <a:noFill/>
            </a:ln>
            <a:effectLst/>
          </p:spPr>
          <p:txBody>
            <a:bodyPr wrap="none" lIns="121908" tIns="60954" rIns="121908" bIns="60954" anchor="ctr"/>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登陆</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6039485" y="2151380"/>
            <a:ext cx="2605405" cy="2525395"/>
            <a:chOff x="9511" y="3388"/>
            <a:chExt cx="4103" cy="3977"/>
          </a:xfrm>
        </p:grpSpPr>
        <p:sp>
          <p:nvSpPr>
            <p:cNvPr id="4" name="右箭头 3"/>
            <p:cNvSpPr>
              <a:spLocks noChangeArrowheads="1"/>
            </p:cNvSpPr>
            <p:nvPr/>
          </p:nvSpPr>
          <p:spPr bwMode="auto">
            <a:xfrm>
              <a:off x="9511" y="5255"/>
              <a:ext cx="4102" cy="420"/>
            </a:xfrm>
            <a:prstGeom prst="rightArrow">
              <a:avLst>
                <a:gd name="adj1" fmla="val 50000"/>
                <a:gd name="adj2" fmla="val 50138"/>
              </a:avLst>
            </a:prstGeom>
            <a:solidFill>
              <a:schemeClr val="bg2"/>
            </a:solidFill>
            <a:ln>
              <a:noFill/>
            </a:ln>
          </p:spPr>
          <p:txBody>
            <a:bodyPr lIns="121908" tIns="60954" rIns="121908" bIns="60954" anchor="ctr"/>
            <a:lstStyle/>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38" name="右箭头 37"/>
            <p:cNvSpPr>
              <a:spLocks noChangeArrowheads="1"/>
            </p:cNvSpPr>
            <p:nvPr/>
          </p:nvSpPr>
          <p:spPr bwMode="auto">
            <a:xfrm>
              <a:off x="12612" y="6945"/>
              <a:ext cx="1002" cy="420"/>
            </a:xfrm>
            <a:prstGeom prst="rightArrow">
              <a:avLst>
                <a:gd name="adj1" fmla="val 50000"/>
                <a:gd name="adj2" fmla="val 50138"/>
              </a:avLst>
            </a:prstGeom>
            <a:solidFill>
              <a:schemeClr val="bg1"/>
            </a:solidFill>
            <a:ln>
              <a:noFill/>
            </a:ln>
          </p:spPr>
          <p:txBody>
            <a:bodyPr lIns="121908" tIns="60954" rIns="121908" bIns="60954" anchor="ctr"/>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39" name="右箭头 38"/>
            <p:cNvSpPr>
              <a:spLocks noChangeArrowheads="1"/>
            </p:cNvSpPr>
            <p:nvPr/>
          </p:nvSpPr>
          <p:spPr bwMode="auto">
            <a:xfrm>
              <a:off x="12612" y="3388"/>
              <a:ext cx="1002" cy="420"/>
            </a:xfrm>
            <a:prstGeom prst="rightArrow">
              <a:avLst>
                <a:gd name="adj1" fmla="val 50000"/>
                <a:gd name="adj2" fmla="val 50138"/>
              </a:avLst>
            </a:prstGeom>
            <a:solidFill>
              <a:schemeClr val="bg1"/>
            </a:solidFill>
            <a:ln>
              <a:noFill/>
            </a:ln>
          </p:spPr>
          <p:txBody>
            <a:bodyPr lIns="121908" tIns="60954" rIns="121908" bIns="60954" anchor="ctr"/>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6040120" y="2151380"/>
            <a:ext cx="636270" cy="2525395"/>
            <a:chOff x="9512" y="3388"/>
            <a:chExt cx="1002" cy="3977"/>
          </a:xfrm>
        </p:grpSpPr>
        <p:sp>
          <p:nvSpPr>
            <p:cNvPr id="40" name="右箭头 39"/>
            <p:cNvSpPr>
              <a:spLocks noChangeArrowheads="1"/>
            </p:cNvSpPr>
            <p:nvPr/>
          </p:nvSpPr>
          <p:spPr bwMode="auto">
            <a:xfrm>
              <a:off x="9512" y="3388"/>
              <a:ext cx="1002" cy="420"/>
            </a:xfrm>
            <a:prstGeom prst="rightArrow">
              <a:avLst>
                <a:gd name="adj1" fmla="val 50000"/>
                <a:gd name="adj2" fmla="val 50138"/>
              </a:avLst>
            </a:prstGeom>
            <a:solidFill>
              <a:schemeClr val="bg1"/>
            </a:solidFill>
            <a:ln>
              <a:noFill/>
            </a:ln>
          </p:spPr>
          <p:txBody>
            <a:bodyPr lIns="121908" tIns="60954" rIns="121908" bIns="60954" anchor="ctr"/>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41" name="右箭头 40"/>
            <p:cNvSpPr>
              <a:spLocks noChangeArrowheads="1"/>
            </p:cNvSpPr>
            <p:nvPr/>
          </p:nvSpPr>
          <p:spPr bwMode="auto">
            <a:xfrm>
              <a:off x="9512" y="6945"/>
              <a:ext cx="1002" cy="420"/>
            </a:xfrm>
            <a:prstGeom prst="rightArrow">
              <a:avLst>
                <a:gd name="adj1" fmla="val 50000"/>
                <a:gd name="adj2" fmla="val 50138"/>
              </a:avLst>
            </a:prstGeom>
            <a:solidFill>
              <a:schemeClr val="bg1"/>
            </a:solidFill>
            <a:ln>
              <a:noFill/>
            </a:ln>
          </p:spPr>
          <p:txBody>
            <a:bodyPr lIns="121908" tIns="60954" rIns="121908" bIns="60954" anchor="ctr"/>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16"/>
                                        </p:tgtEl>
                                        <p:attrNameLst>
                                          <p:attrName>style.visibility</p:attrName>
                                        </p:attrNameLst>
                                      </p:cBhvr>
                                      <p:to>
                                        <p:strVal val="visible"/>
                                      </p:to>
                                    </p:set>
                                    <p:anim calcmode="lin" valueType="num">
                                      <p:cBhvr>
                                        <p:cTn id="7" dur="400" fill="hold"/>
                                        <p:tgtEl>
                                          <p:spTgt spid="16"/>
                                        </p:tgtEl>
                                        <p:attrNameLst>
                                          <p:attrName>ppt_w</p:attrName>
                                        </p:attrNameLst>
                                      </p:cBhvr>
                                      <p:tavLst>
                                        <p:tav tm="0">
                                          <p:val>
                                            <p:fltVal val="0"/>
                                          </p:val>
                                        </p:tav>
                                        <p:tav tm="100000">
                                          <p:val>
                                            <p:strVal val="#ppt_w"/>
                                          </p:val>
                                        </p:tav>
                                      </p:tavLst>
                                    </p:anim>
                                    <p:anim calcmode="lin" valueType="num">
                                      <p:cBhvr>
                                        <p:cTn id="8" dur="400" fill="hold"/>
                                        <p:tgtEl>
                                          <p:spTgt spid="16"/>
                                        </p:tgtEl>
                                        <p:attrNameLst>
                                          <p:attrName>ppt_h</p:attrName>
                                        </p:attrNameLst>
                                      </p:cBhvr>
                                      <p:tavLst>
                                        <p:tav tm="0">
                                          <p:val>
                                            <p:fltVal val="0"/>
                                          </p:val>
                                        </p:tav>
                                        <p:tav tm="100000">
                                          <p:val>
                                            <p:strVal val="#ppt_h"/>
                                          </p:val>
                                        </p:tav>
                                      </p:tavLst>
                                    </p:anim>
                                    <p:anim calcmode="lin" valueType="num">
                                      <p:cBhvr>
                                        <p:cTn id="9" dur="400" fill="hold"/>
                                        <p:tgtEl>
                                          <p:spTgt spid="16"/>
                                        </p:tgtEl>
                                        <p:attrNameLst>
                                          <p:attrName>style.rotation</p:attrName>
                                        </p:attrNameLst>
                                      </p:cBhvr>
                                      <p:tavLst>
                                        <p:tav tm="0">
                                          <p:val>
                                            <p:fltVal val="90"/>
                                          </p:val>
                                        </p:tav>
                                        <p:tav tm="100000">
                                          <p:val>
                                            <p:fltVal val="0"/>
                                          </p:val>
                                        </p:tav>
                                      </p:tavLst>
                                    </p:anim>
                                    <p:animEffect transition="in" filter="fade">
                                      <p:cBhvr>
                                        <p:cTn id="10" dur="400"/>
                                        <p:tgtEl>
                                          <p:spTgt spid="16"/>
                                        </p:tgtEl>
                                      </p:cBhvr>
                                    </p:animEffect>
                                  </p:childTnLst>
                                </p:cTn>
                              </p:par>
                            </p:childTnLst>
                          </p:cTn>
                        </p:par>
                        <p:par>
                          <p:cTn id="11" fill="hold">
                            <p:stCondLst>
                              <p:cond delay="460"/>
                            </p:stCondLst>
                            <p:childTnLst>
                              <p:par>
                                <p:cTn id="12" presetID="2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400"/>
                                        <p:tgtEl>
                                          <p:spTgt spid="2"/>
                                        </p:tgtEl>
                                      </p:cBhvr>
                                    </p:animEffect>
                                  </p:childTnLst>
                                </p:cTn>
                              </p:par>
                            </p:childTnLst>
                          </p:cTn>
                        </p:par>
                        <p:par>
                          <p:cTn id="15" fill="hold">
                            <p:stCondLst>
                              <p:cond delay="960"/>
                            </p:stCondLst>
                            <p:childTnLst>
                              <p:par>
                                <p:cTn id="16" presetID="31" presetClass="entr" presetSubtype="0" fill="hold" grpId="0" nodeType="afterEffect">
                                  <p:stCondLst>
                                    <p:cond delay="0"/>
                                  </p:stCondLst>
                                  <p:iterate type="lt">
                                    <p:tmPct val="5000"/>
                                  </p:iterate>
                                  <p:childTnLst>
                                    <p:set>
                                      <p:cBhvr>
                                        <p:cTn id="17" dur="1" fill="hold">
                                          <p:stCondLst>
                                            <p:cond delay="0"/>
                                          </p:stCondLst>
                                        </p:cTn>
                                        <p:tgtEl>
                                          <p:spTgt spid="21"/>
                                        </p:tgtEl>
                                        <p:attrNameLst>
                                          <p:attrName>style.visibility</p:attrName>
                                        </p:attrNameLst>
                                      </p:cBhvr>
                                      <p:to>
                                        <p:strVal val="visible"/>
                                      </p:to>
                                    </p:set>
                                    <p:anim calcmode="lin" valueType="num">
                                      <p:cBhvr>
                                        <p:cTn id="18" dur="400" fill="hold"/>
                                        <p:tgtEl>
                                          <p:spTgt spid="21"/>
                                        </p:tgtEl>
                                        <p:attrNameLst>
                                          <p:attrName>ppt_w</p:attrName>
                                        </p:attrNameLst>
                                      </p:cBhvr>
                                      <p:tavLst>
                                        <p:tav tm="0">
                                          <p:val>
                                            <p:fltVal val="0"/>
                                          </p:val>
                                        </p:tav>
                                        <p:tav tm="100000">
                                          <p:val>
                                            <p:strVal val="#ppt_w"/>
                                          </p:val>
                                        </p:tav>
                                      </p:tavLst>
                                    </p:anim>
                                    <p:anim calcmode="lin" valueType="num">
                                      <p:cBhvr>
                                        <p:cTn id="19" dur="400" fill="hold"/>
                                        <p:tgtEl>
                                          <p:spTgt spid="21"/>
                                        </p:tgtEl>
                                        <p:attrNameLst>
                                          <p:attrName>ppt_h</p:attrName>
                                        </p:attrNameLst>
                                      </p:cBhvr>
                                      <p:tavLst>
                                        <p:tav tm="0">
                                          <p:val>
                                            <p:fltVal val="0"/>
                                          </p:val>
                                        </p:tav>
                                        <p:tav tm="100000">
                                          <p:val>
                                            <p:strVal val="#ppt_h"/>
                                          </p:val>
                                        </p:tav>
                                      </p:tavLst>
                                    </p:anim>
                                    <p:anim calcmode="lin" valueType="num">
                                      <p:cBhvr>
                                        <p:cTn id="20" dur="400" fill="hold"/>
                                        <p:tgtEl>
                                          <p:spTgt spid="21"/>
                                        </p:tgtEl>
                                        <p:attrNameLst>
                                          <p:attrName>style.rotation</p:attrName>
                                        </p:attrNameLst>
                                      </p:cBhvr>
                                      <p:tavLst>
                                        <p:tav tm="0">
                                          <p:val>
                                            <p:fltVal val="90"/>
                                          </p:val>
                                        </p:tav>
                                        <p:tav tm="100000">
                                          <p:val>
                                            <p:fltVal val="0"/>
                                          </p:val>
                                        </p:tav>
                                      </p:tavLst>
                                    </p:anim>
                                    <p:animEffect transition="in" filter="fade">
                                      <p:cBhvr>
                                        <p:cTn id="21" dur="400"/>
                                        <p:tgtEl>
                                          <p:spTgt spid="21"/>
                                        </p:tgtEl>
                                      </p:cBhvr>
                                    </p:animEffect>
                                  </p:childTnLst>
                                </p:cTn>
                              </p:par>
                            </p:childTnLst>
                          </p:cTn>
                        </p:par>
                        <p:par>
                          <p:cTn id="22" fill="hold">
                            <p:stCondLst>
                              <p:cond delay="132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400"/>
                                        <p:tgtEl>
                                          <p:spTgt spid="23"/>
                                        </p:tgtEl>
                                      </p:cBhvr>
                                    </p:animEffect>
                                  </p:childTnLst>
                                </p:cTn>
                              </p:par>
                            </p:childTnLst>
                          </p:cTn>
                        </p:par>
                        <p:par>
                          <p:cTn id="26" fill="hold">
                            <p:stCondLst>
                              <p:cond delay="1820"/>
                            </p:stCondLst>
                            <p:childTnLst>
                              <p:par>
                                <p:cTn id="27" presetID="31" presetClass="entr" presetSubtype="0" fill="hold" grpId="0" nodeType="afterEffect">
                                  <p:stCondLst>
                                    <p:cond delay="0"/>
                                  </p:stCondLst>
                                  <p:iterate type="lt">
                                    <p:tmPct val="5000"/>
                                  </p:iterate>
                                  <p:childTnLst>
                                    <p:set>
                                      <p:cBhvr>
                                        <p:cTn id="28" dur="1" fill="hold">
                                          <p:stCondLst>
                                            <p:cond delay="0"/>
                                          </p:stCondLst>
                                        </p:cTn>
                                        <p:tgtEl>
                                          <p:spTgt spid="24"/>
                                        </p:tgtEl>
                                        <p:attrNameLst>
                                          <p:attrName>style.visibility</p:attrName>
                                        </p:attrNameLst>
                                      </p:cBhvr>
                                      <p:to>
                                        <p:strVal val="visible"/>
                                      </p:to>
                                    </p:set>
                                    <p:anim calcmode="lin" valueType="num">
                                      <p:cBhvr>
                                        <p:cTn id="29" dur="400" fill="hold"/>
                                        <p:tgtEl>
                                          <p:spTgt spid="24"/>
                                        </p:tgtEl>
                                        <p:attrNameLst>
                                          <p:attrName>ppt_w</p:attrName>
                                        </p:attrNameLst>
                                      </p:cBhvr>
                                      <p:tavLst>
                                        <p:tav tm="0">
                                          <p:val>
                                            <p:fltVal val="0"/>
                                          </p:val>
                                        </p:tav>
                                        <p:tav tm="100000">
                                          <p:val>
                                            <p:strVal val="#ppt_w"/>
                                          </p:val>
                                        </p:tav>
                                      </p:tavLst>
                                    </p:anim>
                                    <p:anim calcmode="lin" valueType="num">
                                      <p:cBhvr>
                                        <p:cTn id="30" dur="400" fill="hold"/>
                                        <p:tgtEl>
                                          <p:spTgt spid="24"/>
                                        </p:tgtEl>
                                        <p:attrNameLst>
                                          <p:attrName>ppt_h</p:attrName>
                                        </p:attrNameLst>
                                      </p:cBhvr>
                                      <p:tavLst>
                                        <p:tav tm="0">
                                          <p:val>
                                            <p:fltVal val="0"/>
                                          </p:val>
                                        </p:tav>
                                        <p:tav tm="100000">
                                          <p:val>
                                            <p:strVal val="#ppt_h"/>
                                          </p:val>
                                        </p:tav>
                                      </p:tavLst>
                                    </p:anim>
                                    <p:anim calcmode="lin" valueType="num">
                                      <p:cBhvr>
                                        <p:cTn id="31" dur="400" fill="hold"/>
                                        <p:tgtEl>
                                          <p:spTgt spid="24"/>
                                        </p:tgtEl>
                                        <p:attrNameLst>
                                          <p:attrName>style.rotation</p:attrName>
                                        </p:attrNameLst>
                                      </p:cBhvr>
                                      <p:tavLst>
                                        <p:tav tm="0">
                                          <p:val>
                                            <p:fltVal val="90"/>
                                          </p:val>
                                        </p:tav>
                                        <p:tav tm="100000">
                                          <p:val>
                                            <p:fltVal val="0"/>
                                          </p:val>
                                        </p:tav>
                                      </p:tavLst>
                                    </p:anim>
                                    <p:animEffect transition="in" filter="fade">
                                      <p:cBhvr>
                                        <p:cTn id="32" dur="400"/>
                                        <p:tgtEl>
                                          <p:spTgt spid="24"/>
                                        </p:tgtEl>
                                      </p:cBhvr>
                                    </p:animEffect>
                                  </p:childTnLst>
                                </p:cTn>
                              </p:par>
                            </p:childTnLst>
                          </p:cTn>
                        </p:par>
                        <p:par>
                          <p:cTn id="33" fill="hold">
                            <p:stCondLst>
                              <p:cond delay="2180"/>
                            </p:stCondLst>
                            <p:childTnLst>
                              <p:par>
                                <p:cTn id="34" presetID="22" presetClass="entr" presetSubtype="8" fill="hold"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par>
                          <p:cTn id="37" fill="hold">
                            <p:stCondLst>
                              <p:cond delay="2680"/>
                            </p:stCondLst>
                            <p:childTnLst>
                              <p:par>
                                <p:cTn id="38" presetID="22" presetClass="entr" presetSubtype="8"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childTnLst>
                          </p:cTn>
                        </p:par>
                        <p:par>
                          <p:cTn id="41" fill="hold">
                            <p:stCondLst>
                              <p:cond delay="3180"/>
                            </p:stCondLst>
                            <p:childTnLst>
                              <p:par>
                                <p:cTn id="42" presetID="22" presetClass="entr" presetSubtype="8" fill="hold"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left)">
                                      <p:cBhvr>
                                        <p:cTn id="44" dur="500"/>
                                        <p:tgtEl>
                                          <p:spTgt spid="44"/>
                                        </p:tgtEl>
                                      </p:cBhvr>
                                    </p:animEffect>
                                  </p:childTnLst>
                                </p:cTn>
                              </p:par>
                            </p:childTnLst>
                          </p:cTn>
                        </p:par>
                        <p:par>
                          <p:cTn id="45" fill="hold">
                            <p:stCondLst>
                              <p:cond delay="3680"/>
                            </p:stCondLst>
                            <p:childTnLst>
                              <p:par>
                                <p:cTn id="46" presetID="22" presetClass="entr" presetSubtype="8"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left)">
                                      <p:cBhvr>
                                        <p:cTn id="48" dur="500"/>
                                        <p:tgtEl>
                                          <p:spTgt spid="46"/>
                                        </p:tgtEl>
                                      </p:cBhvr>
                                    </p:animEffect>
                                  </p:childTnLst>
                                </p:cTn>
                              </p:par>
                            </p:childTnLst>
                          </p:cTn>
                        </p:par>
                        <p:par>
                          <p:cTn id="49" fill="hold">
                            <p:stCondLst>
                              <p:cond delay="4180"/>
                            </p:stCondLst>
                            <p:childTnLst>
                              <p:par>
                                <p:cTn id="50" presetID="22" presetClass="entr" presetSubtype="8"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childTnLst>
                          </p:cTn>
                        </p:par>
                        <p:par>
                          <p:cTn id="53" fill="hold">
                            <p:stCondLst>
                              <p:cond delay="4680"/>
                            </p:stCondLst>
                            <p:childTnLst>
                              <p:par>
                                <p:cTn id="54" presetID="31" presetClass="entr" presetSubtype="0" fill="hold" grpId="0" nodeType="afterEffect">
                                  <p:stCondLst>
                                    <p:cond delay="0"/>
                                  </p:stCondLst>
                                  <p:iterate type="lt">
                                    <p:tmPct val="5000"/>
                                  </p:iterate>
                                  <p:childTnLst>
                                    <p:set>
                                      <p:cBhvr>
                                        <p:cTn id="55" dur="1" fill="hold">
                                          <p:stCondLst>
                                            <p:cond delay="0"/>
                                          </p:stCondLst>
                                        </p:cTn>
                                        <p:tgtEl>
                                          <p:spTgt spid="25"/>
                                        </p:tgtEl>
                                        <p:attrNameLst>
                                          <p:attrName>style.visibility</p:attrName>
                                        </p:attrNameLst>
                                      </p:cBhvr>
                                      <p:to>
                                        <p:strVal val="visible"/>
                                      </p:to>
                                    </p:set>
                                    <p:anim calcmode="lin" valueType="num">
                                      <p:cBhvr>
                                        <p:cTn id="56" dur="400" fill="hold"/>
                                        <p:tgtEl>
                                          <p:spTgt spid="25"/>
                                        </p:tgtEl>
                                        <p:attrNameLst>
                                          <p:attrName>ppt_w</p:attrName>
                                        </p:attrNameLst>
                                      </p:cBhvr>
                                      <p:tavLst>
                                        <p:tav tm="0">
                                          <p:val>
                                            <p:fltVal val="0"/>
                                          </p:val>
                                        </p:tav>
                                        <p:tav tm="100000">
                                          <p:val>
                                            <p:strVal val="#ppt_w"/>
                                          </p:val>
                                        </p:tav>
                                      </p:tavLst>
                                    </p:anim>
                                    <p:anim calcmode="lin" valueType="num">
                                      <p:cBhvr>
                                        <p:cTn id="57" dur="400" fill="hold"/>
                                        <p:tgtEl>
                                          <p:spTgt spid="25"/>
                                        </p:tgtEl>
                                        <p:attrNameLst>
                                          <p:attrName>ppt_h</p:attrName>
                                        </p:attrNameLst>
                                      </p:cBhvr>
                                      <p:tavLst>
                                        <p:tav tm="0">
                                          <p:val>
                                            <p:fltVal val="0"/>
                                          </p:val>
                                        </p:tav>
                                        <p:tav tm="100000">
                                          <p:val>
                                            <p:strVal val="#ppt_h"/>
                                          </p:val>
                                        </p:tav>
                                      </p:tavLst>
                                    </p:anim>
                                    <p:anim calcmode="lin" valueType="num">
                                      <p:cBhvr>
                                        <p:cTn id="58" dur="400" fill="hold"/>
                                        <p:tgtEl>
                                          <p:spTgt spid="25"/>
                                        </p:tgtEl>
                                        <p:attrNameLst>
                                          <p:attrName>style.rotation</p:attrName>
                                        </p:attrNameLst>
                                      </p:cBhvr>
                                      <p:tavLst>
                                        <p:tav tm="0">
                                          <p:val>
                                            <p:fltVal val="90"/>
                                          </p:val>
                                        </p:tav>
                                        <p:tav tm="100000">
                                          <p:val>
                                            <p:fltVal val="0"/>
                                          </p:val>
                                        </p:tav>
                                      </p:tavLst>
                                    </p:anim>
                                    <p:animEffect transition="in" filter="fade">
                                      <p:cBhvr>
                                        <p:cTn id="59" dur="400"/>
                                        <p:tgtEl>
                                          <p:spTgt spid="25"/>
                                        </p:tgtEl>
                                      </p:cBhvr>
                                    </p:animEffect>
                                  </p:childTnLst>
                                </p:cTn>
                              </p:par>
                            </p:childTnLst>
                          </p:cTn>
                        </p:par>
                        <p:par>
                          <p:cTn id="60" fill="hold">
                            <p:stCondLst>
                              <p:cond delay="5200"/>
                            </p:stCondLst>
                            <p:childTnLst>
                              <p:par>
                                <p:cTn id="61" presetID="22" presetClass="entr" presetSubtype="8"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400"/>
                                        <p:tgtEl>
                                          <p:spTgt spid="5"/>
                                        </p:tgtEl>
                                      </p:cBhvr>
                                    </p:animEffect>
                                  </p:childTnLst>
                                </p:cTn>
                              </p:par>
                            </p:childTnLst>
                          </p:cTn>
                        </p:par>
                        <p:par>
                          <p:cTn id="64" fill="hold">
                            <p:stCondLst>
                              <p:cond delay="5700"/>
                            </p:stCondLst>
                            <p:childTnLst>
                              <p:par>
                                <p:cTn id="65" presetID="31" presetClass="entr" presetSubtype="0" fill="hold" grpId="0" nodeType="afterEffect">
                                  <p:stCondLst>
                                    <p:cond delay="0"/>
                                  </p:stCondLst>
                                  <p:iterate type="lt">
                                    <p:tmPct val="5000"/>
                                  </p:iterate>
                                  <p:childTnLst>
                                    <p:set>
                                      <p:cBhvr>
                                        <p:cTn id="66" dur="1" fill="hold">
                                          <p:stCondLst>
                                            <p:cond delay="0"/>
                                          </p:stCondLst>
                                        </p:cTn>
                                        <p:tgtEl>
                                          <p:spTgt spid="32"/>
                                        </p:tgtEl>
                                        <p:attrNameLst>
                                          <p:attrName>style.visibility</p:attrName>
                                        </p:attrNameLst>
                                      </p:cBhvr>
                                      <p:to>
                                        <p:strVal val="visible"/>
                                      </p:to>
                                    </p:set>
                                    <p:anim calcmode="lin" valueType="num">
                                      <p:cBhvr>
                                        <p:cTn id="67" dur="400" fill="hold"/>
                                        <p:tgtEl>
                                          <p:spTgt spid="32"/>
                                        </p:tgtEl>
                                        <p:attrNameLst>
                                          <p:attrName>ppt_w</p:attrName>
                                        </p:attrNameLst>
                                      </p:cBhvr>
                                      <p:tavLst>
                                        <p:tav tm="0">
                                          <p:val>
                                            <p:fltVal val="0"/>
                                          </p:val>
                                        </p:tav>
                                        <p:tav tm="100000">
                                          <p:val>
                                            <p:strVal val="#ppt_w"/>
                                          </p:val>
                                        </p:tav>
                                      </p:tavLst>
                                    </p:anim>
                                    <p:anim calcmode="lin" valueType="num">
                                      <p:cBhvr>
                                        <p:cTn id="68" dur="400" fill="hold"/>
                                        <p:tgtEl>
                                          <p:spTgt spid="32"/>
                                        </p:tgtEl>
                                        <p:attrNameLst>
                                          <p:attrName>ppt_h</p:attrName>
                                        </p:attrNameLst>
                                      </p:cBhvr>
                                      <p:tavLst>
                                        <p:tav tm="0">
                                          <p:val>
                                            <p:fltVal val="0"/>
                                          </p:val>
                                        </p:tav>
                                        <p:tav tm="100000">
                                          <p:val>
                                            <p:strVal val="#ppt_h"/>
                                          </p:val>
                                        </p:tav>
                                      </p:tavLst>
                                    </p:anim>
                                    <p:anim calcmode="lin" valueType="num">
                                      <p:cBhvr>
                                        <p:cTn id="69" dur="400" fill="hold"/>
                                        <p:tgtEl>
                                          <p:spTgt spid="32"/>
                                        </p:tgtEl>
                                        <p:attrNameLst>
                                          <p:attrName>style.rotation</p:attrName>
                                        </p:attrNameLst>
                                      </p:cBhvr>
                                      <p:tavLst>
                                        <p:tav tm="0">
                                          <p:val>
                                            <p:fltVal val="90"/>
                                          </p:val>
                                        </p:tav>
                                        <p:tav tm="100000">
                                          <p:val>
                                            <p:fltVal val="0"/>
                                          </p:val>
                                        </p:tav>
                                      </p:tavLst>
                                    </p:anim>
                                    <p:animEffect transition="in" filter="fade">
                                      <p:cBhvr>
                                        <p:cTn id="70" dur="400"/>
                                        <p:tgtEl>
                                          <p:spTgt spid="32"/>
                                        </p:tgtEl>
                                      </p:cBhvr>
                                    </p:animEffect>
                                  </p:childTnLst>
                                </p:cTn>
                              </p:par>
                            </p:childTnLst>
                          </p:cTn>
                        </p:par>
                        <p:par>
                          <p:cTn id="71" fill="hold">
                            <p:stCondLst>
                              <p:cond delay="6080"/>
                            </p:stCondLst>
                            <p:childTnLst>
                              <p:par>
                                <p:cTn id="72" presetID="22" presetClass="entr" presetSubtype="8" fill="hold" grpId="0"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left)">
                                      <p:cBhvr>
                                        <p:cTn id="74" dur="400"/>
                                        <p:tgtEl>
                                          <p:spTgt spid="33"/>
                                        </p:tgtEl>
                                      </p:cBhvr>
                                    </p:animEffect>
                                  </p:childTnLst>
                                </p:cTn>
                              </p:par>
                            </p:childTnLst>
                          </p:cTn>
                        </p:par>
                        <p:par>
                          <p:cTn id="75" fill="hold">
                            <p:stCondLst>
                              <p:cond delay="6580"/>
                            </p:stCondLst>
                            <p:childTnLst>
                              <p:par>
                                <p:cTn id="76" presetID="31" presetClass="entr" presetSubtype="0" fill="hold" grpId="0" nodeType="afterEffect">
                                  <p:stCondLst>
                                    <p:cond delay="0"/>
                                  </p:stCondLst>
                                  <p:iterate type="lt">
                                    <p:tmPct val="5000"/>
                                  </p:iterate>
                                  <p:childTnLst>
                                    <p:set>
                                      <p:cBhvr>
                                        <p:cTn id="77" dur="1" fill="hold">
                                          <p:stCondLst>
                                            <p:cond delay="0"/>
                                          </p:stCondLst>
                                        </p:cTn>
                                        <p:tgtEl>
                                          <p:spTgt spid="26"/>
                                        </p:tgtEl>
                                        <p:attrNameLst>
                                          <p:attrName>style.visibility</p:attrName>
                                        </p:attrNameLst>
                                      </p:cBhvr>
                                      <p:to>
                                        <p:strVal val="visible"/>
                                      </p:to>
                                    </p:set>
                                    <p:anim calcmode="lin" valueType="num">
                                      <p:cBhvr>
                                        <p:cTn id="78" dur="400" fill="hold"/>
                                        <p:tgtEl>
                                          <p:spTgt spid="26"/>
                                        </p:tgtEl>
                                        <p:attrNameLst>
                                          <p:attrName>ppt_w</p:attrName>
                                        </p:attrNameLst>
                                      </p:cBhvr>
                                      <p:tavLst>
                                        <p:tav tm="0">
                                          <p:val>
                                            <p:fltVal val="0"/>
                                          </p:val>
                                        </p:tav>
                                        <p:tav tm="100000">
                                          <p:val>
                                            <p:strVal val="#ppt_w"/>
                                          </p:val>
                                        </p:tav>
                                      </p:tavLst>
                                    </p:anim>
                                    <p:anim calcmode="lin" valueType="num">
                                      <p:cBhvr>
                                        <p:cTn id="79" dur="400" fill="hold"/>
                                        <p:tgtEl>
                                          <p:spTgt spid="26"/>
                                        </p:tgtEl>
                                        <p:attrNameLst>
                                          <p:attrName>ppt_h</p:attrName>
                                        </p:attrNameLst>
                                      </p:cBhvr>
                                      <p:tavLst>
                                        <p:tav tm="0">
                                          <p:val>
                                            <p:fltVal val="0"/>
                                          </p:val>
                                        </p:tav>
                                        <p:tav tm="100000">
                                          <p:val>
                                            <p:strVal val="#ppt_h"/>
                                          </p:val>
                                        </p:tav>
                                      </p:tavLst>
                                    </p:anim>
                                    <p:anim calcmode="lin" valueType="num">
                                      <p:cBhvr>
                                        <p:cTn id="80" dur="400" fill="hold"/>
                                        <p:tgtEl>
                                          <p:spTgt spid="26"/>
                                        </p:tgtEl>
                                        <p:attrNameLst>
                                          <p:attrName>style.rotation</p:attrName>
                                        </p:attrNameLst>
                                      </p:cBhvr>
                                      <p:tavLst>
                                        <p:tav tm="0">
                                          <p:val>
                                            <p:fltVal val="90"/>
                                          </p:val>
                                        </p:tav>
                                        <p:tav tm="100000">
                                          <p:val>
                                            <p:fltVal val="0"/>
                                          </p:val>
                                        </p:tav>
                                      </p:tavLst>
                                    </p:anim>
                                    <p:animEffect transition="in" filter="fade">
                                      <p:cBhvr>
                                        <p:cTn id="81"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P spid="16" grpId="0" bldLvl="0" animBg="1"/>
      <p:bldP spid="21" grpId="0" bldLvl="0" animBg="1"/>
      <p:bldP spid="23" grpId="0" bldLvl="0" animBg="1"/>
      <p:bldP spid="24" grpId="0" bldLvl="0" animBg="1"/>
      <p:bldP spid="25" grpId="0" bldLvl="0" animBg="1"/>
      <p:bldP spid="26" grpId="0" bldLvl="0" animBg="1"/>
      <p:bldP spid="32" grpId="0" bldLvl="0" animBg="1"/>
      <p:bldP spid="3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22"/>
          <p:cNvSpPr>
            <a:spLocks noChangeArrowheads="1"/>
          </p:cNvSpPr>
          <p:nvPr/>
        </p:nvSpPr>
        <p:spPr bwMode="auto">
          <a:xfrm>
            <a:off x="3260725" y="2045970"/>
            <a:ext cx="486410" cy="2755900"/>
          </a:xfrm>
          <a:prstGeom prst="roundRect">
            <a:avLst/>
          </a:prstGeom>
          <a:solidFill>
            <a:schemeClr val="bg1"/>
          </a:solidFill>
          <a:ln>
            <a:noFill/>
          </a:ln>
          <a:effectLst/>
        </p:spPr>
        <p:txBody>
          <a:bodyPr vert="eaVert" wrap="none" lIns="121908" tIns="60954" rIns="121908" bIns="60954" anchor="ctr"/>
          <a:lstStyle/>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用户订单</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22" name="标题 21"/>
          <p:cNvSpPr>
            <a:spLocks noGrp="1"/>
          </p:cNvSpPr>
          <p:nvPr>
            <p:ph type="title"/>
          </p:nvPr>
        </p:nvSpPr>
        <p:spPr/>
        <p:txBody>
          <a:bodyPr>
            <a:normAutofit fontScale="90000"/>
          </a:bodyPr>
          <a:lstStyle/>
          <a:p>
            <a:r>
              <a:rPr lang="zh-CN" altLang="en-US" b="1" dirty="0"/>
              <a:t>后台交易单处理流程</a:t>
            </a:r>
            <a:endParaRPr lang="zh-CN" altLang="en-US" b="1" dirty="0"/>
          </a:p>
        </p:txBody>
      </p:sp>
      <p:sp>
        <p:nvSpPr>
          <p:cNvPr id="21" name="Oval 22"/>
          <p:cNvSpPr>
            <a:spLocks noChangeArrowheads="1"/>
          </p:cNvSpPr>
          <p:nvPr/>
        </p:nvSpPr>
        <p:spPr bwMode="auto">
          <a:xfrm>
            <a:off x="4672965" y="2050415"/>
            <a:ext cx="486410" cy="2757805"/>
          </a:xfrm>
          <a:prstGeom prst="roundRect">
            <a:avLst/>
          </a:prstGeom>
          <a:solidFill>
            <a:schemeClr val="bg1"/>
          </a:solidFill>
          <a:ln>
            <a:noFill/>
          </a:ln>
          <a:effectLst/>
        </p:spPr>
        <p:txBody>
          <a:bodyPr vert="eaVert" wrap="none" lIns="121908" tIns="60954" rIns="121908" bIns="60954" anchor="ctr"/>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订单处理</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23" name="右箭头 22"/>
          <p:cNvSpPr>
            <a:spLocks noChangeArrowheads="1"/>
          </p:cNvSpPr>
          <p:nvPr/>
        </p:nvSpPr>
        <p:spPr bwMode="auto">
          <a:xfrm>
            <a:off x="5058410" y="3336925"/>
            <a:ext cx="1026795" cy="266700"/>
          </a:xfrm>
          <a:prstGeom prst="rightArrow">
            <a:avLst>
              <a:gd name="adj1" fmla="val 50000"/>
              <a:gd name="adj2" fmla="val 50138"/>
            </a:avLst>
          </a:prstGeom>
          <a:solidFill>
            <a:schemeClr val="bg1"/>
          </a:solidFill>
          <a:ln>
            <a:noFill/>
          </a:ln>
        </p:spPr>
        <p:txBody>
          <a:bodyPr lIns="121908" tIns="60954" rIns="121908" bIns="60954" anchor="ctr"/>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4" name="Oval 22"/>
          <p:cNvSpPr>
            <a:spLocks noChangeArrowheads="1"/>
          </p:cNvSpPr>
          <p:nvPr/>
        </p:nvSpPr>
        <p:spPr bwMode="auto">
          <a:xfrm>
            <a:off x="6085205" y="2045970"/>
            <a:ext cx="486410" cy="2760980"/>
          </a:xfrm>
          <a:prstGeom prst="roundRect">
            <a:avLst/>
          </a:prstGeom>
          <a:solidFill>
            <a:schemeClr val="bg1"/>
          </a:solidFill>
          <a:ln>
            <a:noFill/>
          </a:ln>
          <a:effectLst/>
        </p:spPr>
        <p:txBody>
          <a:bodyPr vert="eaVert" wrap="none" lIns="121908" tIns="60954" rIns="121908" bIns="60954" anchor="ctr"/>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订单发货</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26" name="Oval 22"/>
          <p:cNvSpPr>
            <a:spLocks noChangeArrowheads="1"/>
          </p:cNvSpPr>
          <p:nvPr/>
        </p:nvSpPr>
        <p:spPr bwMode="auto">
          <a:xfrm>
            <a:off x="8909685" y="2046605"/>
            <a:ext cx="486410" cy="2760345"/>
          </a:xfrm>
          <a:prstGeom prst="roundRect">
            <a:avLst/>
          </a:prstGeom>
          <a:solidFill>
            <a:schemeClr val="bg1"/>
          </a:solidFill>
          <a:ln>
            <a:noFill/>
          </a:ln>
          <a:effectLst/>
        </p:spPr>
        <p:txBody>
          <a:bodyPr vert="eaVert" wrap="none" lIns="121908" tIns="60954" rIns="121908" bIns="60954" anchor="ctr"/>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订单删除</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32" name="Oval 22"/>
          <p:cNvSpPr>
            <a:spLocks noChangeArrowheads="1"/>
          </p:cNvSpPr>
          <p:nvPr/>
        </p:nvSpPr>
        <p:spPr bwMode="auto">
          <a:xfrm>
            <a:off x="7497445" y="2050415"/>
            <a:ext cx="486410" cy="2756535"/>
          </a:xfrm>
          <a:prstGeom prst="roundRect">
            <a:avLst/>
          </a:prstGeom>
          <a:solidFill>
            <a:schemeClr val="bg1"/>
          </a:solidFill>
          <a:ln>
            <a:noFill/>
          </a:ln>
          <a:effectLst/>
        </p:spPr>
        <p:txBody>
          <a:bodyPr vert="eaVert" wrap="none" lIns="121908" tIns="60954" rIns="121908" bIns="60954" anchor="ctr"/>
          <a:p>
            <a:pPr algn="ctr" eaLnBrk="0" hangingPunct="0"/>
            <a:r>
              <a:rPr lang="zh-CN" altLang="en-US" sz="2400" dirty="0">
                <a:solidFill>
                  <a:schemeClr val="accent2"/>
                </a:solidFill>
                <a:latin typeface="微软雅黑" panose="020B0503020204020204" pitchFamily="34" charset="-122"/>
                <a:ea typeface="微软雅黑" panose="020B0503020204020204" pitchFamily="34" charset="-122"/>
              </a:rPr>
              <a:t>订单结账</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6" name="右箭头 5"/>
          <p:cNvSpPr>
            <a:spLocks noChangeArrowheads="1"/>
          </p:cNvSpPr>
          <p:nvPr/>
        </p:nvSpPr>
        <p:spPr bwMode="auto">
          <a:xfrm>
            <a:off x="3747135" y="3336925"/>
            <a:ext cx="925830" cy="266700"/>
          </a:xfrm>
          <a:prstGeom prst="rightArrow">
            <a:avLst>
              <a:gd name="adj1" fmla="val 50000"/>
              <a:gd name="adj2" fmla="val 50138"/>
            </a:avLst>
          </a:prstGeom>
          <a:solidFill>
            <a:schemeClr val="bg1"/>
          </a:solidFill>
          <a:ln>
            <a:noFill/>
          </a:ln>
        </p:spPr>
        <p:txBody>
          <a:bodyPr lIns="121908" tIns="60954" rIns="121908" bIns="60954" anchor="ctr"/>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7" name="右箭头 6"/>
          <p:cNvSpPr>
            <a:spLocks noChangeArrowheads="1"/>
          </p:cNvSpPr>
          <p:nvPr/>
        </p:nvSpPr>
        <p:spPr bwMode="auto">
          <a:xfrm>
            <a:off x="6571615" y="3336925"/>
            <a:ext cx="925830" cy="266700"/>
          </a:xfrm>
          <a:prstGeom prst="rightArrow">
            <a:avLst>
              <a:gd name="adj1" fmla="val 50000"/>
              <a:gd name="adj2" fmla="val 50138"/>
            </a:avLst>
          </a:prstGeom>
          <a:solidFill>
            <a:schemeClr val="bg1"/>
          </a:solidFill>
          <a:ln>
            <a:noFill/>
          </a:ln>
        </p:spPr>
        <p:txBody>
          <a:bodyPr lIns="121908" tIns="60954" rIns="121908" bIns="60954" anchor="ctr"/>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8" name="右箭头 7"/>
          <p:cNvSpPr>
            <a:spLocks noChangeArrowheads="1"/>
          </p:cNvSpPr>
          <p:nvPr/>
        </p:nvSpPr>
        <p:spPr bwMode="auto">
          <a:xfrm>
            <a:off x="7983855" y="3336925"/>
            <a:ext cx="925830" cy="266700"/>
          </a:xfrm>
          <a:prstGeom prst="rightArrow">
            <a:avLst>
              <a:gd name="adj1" fmla="val 50000"/>
              <a:gd name="adj2" fmla="val 50138"/>
            </a:avLst>
          </a:prstGeom>
          <a:solidFill>
            <a:schemeClr val="bg1"/>
          </a:solidFill>
          <a:ln>
            <a:noFill/>
          </a:ln>
        </p:spPr>
        <p:txBody>
          <a:bodyPr lIns="121908" tIns="60954" rIns="121908" bIns="60954" anchor="ctr"/>
          <a:p>
            <a:pPr>
              <a:defRPr/>
            </a:pPr>
            <a:endParaRPr lang="zh-CN" altLang="en-US">
              <a:solidFill>
                <a:srgbClr val="08080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16"/>
                                        </p:tgtEl>
                                        <p:attrNameLst>
                                          <p:attrName>style.visibility</p:attrName>
                                        </p:attrNameLst>
                                      </p:cBhvr>
                                      <p:to>
                                        <p:strVal val="visible"/>
                                      </p:to>
                                    </p:set>
                                    <p:anim calcmode="lin" valueType="num">
                                      <p:cBhvr>
                                        <p:cTn id="7" dur="400" fill="hold"/>
                                        <p:tgtEl>
                                          <p:spTgt spid="16"/>
                                        </p:tgtEl>
                                        <p:attrNameLst>
                                          <p:attrName>ppt_w</p:attrName>
                                        </p:attrNameLst>
                                      </p:cBhvr>
                                      <p:tavLst>
                                        <p:tav tm="0">
                                          <p:val>
                                            <p:fltVal val="0"/>
                                          </p:val>
                                        </p:tav>
                                        <p:tav tm="100000">
                                          <p:val>
                                            <p:strVal val="#ppt_w"/>
                                          </p:val>
                                        </p:tav>
                                      </p:tavLst>
                                    </p:anim>
                                    <p:anim calcmode="lin" valueType="num">
                                      <p:cBhvr>
                                        <p:cTn id="8" dur="400" fill="hold"/>
                                        <p:tgtEl>
                                          <p:spTgt spid="16"/>
                                        </p:tgtEl>
                                        <p:attrNameLst>
                                          <p:attrName>ppt_h</p:attrName>
                                        </p:attrNameLst>
                                      </p:cBhvr>
                                      <p:tavLst>
                                        <p:tav tm="0">
                                          <p:val>
                                            <p:fltVal val="0"/>
                                          </p:val>
                                        </p:tav>
                                        <p:tav tm="100000">
                                          <p:val>
                                            <p:strVal val="#ppt_h"/>
                                          </p:val>
                                        </p:tav>
                                      </p:tavLst>
                                    </p:anim>
                                    <p:anim calcmode="lin" valueType="num">
                                      <p:cBhvr>
                                        <p:cTn id="9" dur="400" fill="hold"/>
                                        <p:tgtEl>
                                          <p:spTgt spid="16"/>
                                        </p:tgtEl>
                                        <p:attrNameLst>
                                          <p:attrName>style.rotation</p:attrName>
                                        </p:attrNameLst>
                                      </p:cBhvr>
                                      <p:tavLst>
                                        <p:tav tm="0">
                                          <p:val>
                                            <p:fltVal val="90"/>
                                          </p:val>
                                        </p:tav>
                                        <p:tav tm="100000">
                                          <p:val>
                                            <p:fltVal val="0"/>
                                          </p:val>
                                        </p:tav>
                                      </p:tavLst>
                                    </p:anim>
                                    <p:animEffect transition="in" filter="fade">
                                      <p:cBhvr>
                                        <p:cTn id="10" dur="400"/>
                                        <p:tgtEl>
                                          <p:spTgt spid="16"/>
                                        </p:tgtEl>
                                      </p:cBhvr>
                                    </p:animEffect>
                                  </p:childTnLst>
                                </p:cTn>
                              </p:par>
                            </p:childTnLst>
                          </p:cTn>
                        </p:par>
                        <p:par>
                          <p:cTn id="11" fill="hold">
                            <p:stCondLst>
                              <p:cond delay="460"/>
                            </p:stCondLst>
                            <p:childTnLst>
                              <p:par>
                                <p:cTn id="12" presetID="22" presetClass="entr" presetSubtype="8"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400"/>
                                        <p:tgtEl>
                                          <p:spTgt spid="6"/>
                                        </p:tgtEl>
                                      </p:cBhvr>
                                    </p:animEffect>
                                  </p:childTnLst>
                                </p:cTn>
                              </p:par>
                            </p:childTnLst>
                          </p:cTn>
                        </p:par>
                        <p:par>
                          <p:cTn id="15" fill="hold">
                            <p:stCondLst>
                              <p:cond delay="960"/>
                            </p:stCondLst>
                            <p:childTnLst>
                              <p:par>
                                <p:cTn id="16" presetID="31" presetClass="entr" presetSubtype="0" fill="hold" grpId="0" nodeType="afterEffect">
                                  <p:stCondLst>
                                    <p:cond delay="0"/>
                                  </p:stCondLst>
                                  <p:iterate type="lt">
                                    <p:tmPct val="5000"/>
                                  </p:iterate>
                                  <p:childTnLst>
                                    <p:set>
                                      <p:cBhvr>
                                        <p:cTn id="17" dur="1" fill="hold">
                                          <p:stCondLst>
                                            <p:cond delay="0"/>
                                          </p:stCondLst>
                                        </p:cTn>
                                        <p:tgtEl>
                                          <p:spTgt spid="21"/>
                                        </p:tgtEl>
                                        <p:attrNameLst>
                                          <p:attrName>style.visibility</p:attrName>
                                        </p:attrNameLst>
                                      </p:cBhvr>
                                      <p:to>
                                        <p:strVal val="visible"/>
                                      </p:to>
                                    </p:set>
                                    <p:anim calcmode="lin" valueType="num">
                                      <p:cBhvr>
                                        <p:cTn id="18" dur="400" fill="hold"/>
                                        <p:tgtEl>
                                          <p:spTgt spid="21"/>
                                        </p:tgtEl>
                                        <p:attrNameLst>
                                          <p:attrName>ppt_w</p:attrName>
                                        </p:attrNameLst>
                                      </p:cBhvr>
                                      <p:tavLst>
                                        <p:tav tm="0">
                                          <p:val>
                                            <p:fltVal val="0"/>
                                          </p:val>
                                        </p:tav>
                                        <p:tav tm="100000">
                                          <p:val>
                                            <p:strVal val="#ppt_w"/>
                                          </p:val>
                                        </p:tav>
                                      </p:tavLst>
                                    </p:anim>
                                    <p:anim calcmode="lin" valueType="num">
                                      <p:cBhvr>
                                        <p:cTn id="19" dur="400" fill="hold"/>
                                        <p:tgtEl>
                                          <p:spTgt spid="21"/>
                                        </p:tgtEl>
                                        <p:attrNameLst>
                                          <p:attrName>ppt_h</p:attrName>
                                        </p:attrNameLst>
                                      </p:cBhvr>
                                      <p:tavLst>
                                        <p:tav tm="0">
                                          <p:val>
                                            <p:fltVal val="0"/>
                                          </p:val>
                                        </p:tav>
                                        <p:tav tm="100000">
                                          <p:val>
                                            <p:strVal val="#ppt_h"/>
                                          </p:val>
                                        </p:tav>
                                      </p:tavLst>
                                    </p:anim>
                                    <p:anim calcmode="lin" valueType="num">
                                      <p:cBhvr>
                                        <p:cTn id="20" dur="400" fill="hold"/>
                                        <p:tgtEl>
                                          <p:spTgt spid="21"/>
                                        </p:tgtEl>
                                        <p:attrNameLst>
                                          <p:attrName>style.rotation</p:attrName>
                                        </p:attrNameLst>
                                      </p:cBhvr>
                                      <p:tavLst>
                                        <p:tav tm="0">
                                          <p:val>
                                            <p:fltVal val="90"/>
                                          </p:val>
                                        </p:tav>
                                        <p:tav tm="100000">
                                          <p:val>
                                            <p:fltVal val="0"/>
                                          </p:val>
                                        </p:tav>
                                      </p:tavLst>
                                    </p:anim>
                                    <p:animEffect transition="in" filter="fade">
                                      <p:cBhvr>
                                        <p:cTn id="21" dur="400"/>
                                        <p:tgtEl>
                                          <p:spTgt spid="21"/>
                                        </p:tgtEl>
                                      </p:cBhvr>
                                    </p:animEffect>
                                  </p:childTnLst>
                                </p:cTn>
                              </p:par>
                            </p:childTnLst>
                          </p:cTn>
                        </p:par>
                        <p:par>
                          <p:cTn id="22" fill="hold">
                            <p:stCondLst>
                              <p:cond delay="132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400"/>
                                        <p:tgtEl>
                                          <p:spTgt spid="23"/>
                                        </p:tgtEl>
                                      </p:cBhvr>
                                    </p:animEffect>
                                  </p:childTnLst>
                                </p:cTn>
                              </p:par>
                            </p:childTnLst>
                          </p:cTn>
                        </p:par>
                        <p:par>
                          <p:cTn id="26" fill="hold">
                            <p:stCondLst>
                              <p:cond delay="1820"/>
                            </p:stCondLst>
                            <p:childTnLst>
                              <p:par>
                                <p:cTn id="27" presetID="31" presetClass="entr" presetSubtype="0" fill="hold" grpId="0" nodeType="afterEffect">
                                  <p:stCondLst>
                                    <p:cond delay="0"/>
                                  </p:stCondLst>
                                  <p:iterate type="lt">
                                    <p:tmPct val="5000"/>
                                  </p:iterate>
                                  <p:childTnLst>
                                    <p:set>
                                      <p:cBhvr>
                                        <p:cTn id="28" dur="1" fill="hold">
                                          <p:stCondLst>
                                            <p:cond delay="0"/>
                                          </p:stCondLst>
                                        </p:cTn>
                                        <p:tgtEl>
                                          <p:spTgt spid="24"/>
                                        </p:tgtEl>
                                        <p:attrNameLst>
                                          <p:attrName>style.visibility</p:attrName>
                                        </p:attrNameLst>
                                      </p:cBhvr>
                                      <p:to>
                                        <p:strVal val="visible"/>
                                      </p:to>
                                    </p:set>
                                    <p:anim calcmode="lin" valueType="num">
                                      <p:cBhvr>
                                        <p:cTn id="29" dur="400" fill="hold"/>
                                        <p:tgtEl>
                                          <p:spTgt spid="24"/>
                                        </p:tgtEl>
                                        <p:attrNameLst>
                                          <p:attrName>ppt_w</p:attrName>
                                        </p:attrNameLst>
                                      </p:cBhvr>
                                      <p:tavLst>
                                        <p:tav tm="0">
                                          <p:val>
                                            <p:fltVal val="0"/>
                                          </p:val>
                                        </p:tav>
                                        <p:tav tm="100000">
                                          <p:val>
                                            <p:strVal val="#ppt_w"/>
                                          </p:val>
                                        </p:tav>
                                      </p:tavLst>
                                    </p:anim>
                                    <p:anim calcmode="lin" valueType="num">
                                      <p:cBhvr>
                                        <p:cTn id="30" dur="400" fill="hold"/>
                                        <p:tgtEl>
                                          <p:spTgt spid="24"/>
                                        </p:tgtEl>
                                        <p:attrNameLst>
                                          <p:attrName>ppt_h</p:attrName>
                                        </p:attrNameLst>
                                      </p:cBhvr>
                                      <p:tavLst>
                                        <p:tav tm="0">
                                          <p:val>
                                            <p:fltVal val="0"/>
                                          </p:val>
                                        </p:tav>
                                        <p:tav tm="100000">
                                          <p:val>
                                            <p:strVal val="#ppt_h"/>
                                          </p:val>
                                        </p:tav>
                                      </p:tavLst>
                                    </p:anim>
                                    <p:anim calcmode="lin" valueType="num">
                                      <p:cBhvr>
                                        <p:cTn id="31" dur="400" fill="hold"/>
                                        <p:tgtEl>
                                          <p:spTgt spid="24"/>
                                        </p:tgtEl>
                                        <p:attrNameLst>
                                          <p:attrName>style.rotation</p:attrName>
                                        </p:attrNameLst>
                                      </p:cBhvr>
                                      <p:tavLst>
                                        <p:tav tm="0">
                                          <p:val>
                                            <p:fltVal val="90"/>
                                          </p:val>
                                        </p:tav>
                                        <p:tav tm="100000">
                                          <p:val>
                                            <p:fltVal val="0"/>
                                          </p:val>
                                        </p:tav>
                                      </p:tavLst>
                                    </p:anim>
                                    <p:animEffect transition="in" filter="fade">
                                      <p:cBhvr>
                                        <p:cTn id="32" dur="400"/>
                                        <p:tgtEl>
                                          <p:spTgt spid="24"/>
                                        </p:tgtEl>
                                      </p:cBhvr>
                                    </p:animEffect>
                                  </p:childTnLst>
                                </p:cTn>
                              </p:par>
                            </p:childTnLst>
                          </p:cTn>
                        </p:par>
                        <p:par>
                          <p:cTn id="33" fill="hold">
                            <p:stCondLst>
                              <p:cond delay="2180"/>
                            </p:stCondLst>
                            <p:childTnLst>
                              <p:par>
                                <p:cTn id="34" presetID="2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400"/>
                                        <p:tgtEl>
                                          <p:spTgt spid="7"/>
                                        </p:tgtEl>
                                      </p:cBhvr>
                                    </p:animEffect>
                                  </p:childTnLst>
                                </p:cTn>
                              </p:par>
                            </p:childTnLst>
                          </p:cTn>
                        </p:par>
                        <p:par>
                          <p:cTn id="37" fill="hold">
                            <p:stCondLst>
                              <p:cond delay="2680"/>
                            </p:stCondLst>
                            <p:childTnLst>
                              <p:par>
                                <p:cTn id="38" presetID="31" presetClass="entr" presetSubtype="0" fill="hold" grpId="0" nodeType="afterEffect">
                                  <p:stCondLst>
                                    <p:cond delay="0"/>
                                  </p:stCondLst>
                                  <p:iterate type="lt">
                                    <p:tmPct val="5000"/>
                                  </p:iterate>
                                  <p:childTnLst>
                                    <p:set>
                                      <p:cBhvr>
                                        <p:cTn id="39" dur="1" fill="hold">
                                          <p:stCondLst>
                                            <p:cond delay="0"/>
                                          </p:stCondLst>
                                        </p:cTn>
                                        <p:tgtEl>
                                          <p:spTgt spid="32"/>
                                        </p:tgtEl>
                                        <p:attrNameLst>
                                          <p:attrName>style.visibility</p:attrName>
                                        </p:attrNameLst>
                                      </p:cBhvr>
                                      <p:to>
                                        <p:strVal val="visible"/>
                                      </p:to>
                                    </p:set>
                                    <p:anim calcmode="lin" valueType="num">
                                      <p:cBhvr>
                                        <p:cTn id="40" dur="400" fill="hold"/>
                                        <p:tgtEl>
                                          <p:spTgt spid="32"/>
                                        </p:tgtEl>
                                        <p:attrNameLst>
                                          <p:attrName>ppt_w</p:attrName>
                                        </p:attrNameLst>
                                      </p:cBhvr>
                                      <p:tavLst>
                                        <p:tav tm="0">
                                          <p:val>
                                            <p:fltVal val="0"/>
                                          </p:val>
                                        </p:tav>
                                        <p:tav tm="100000">
                                          <p:val>
                                            <p:strVal val="#ppt_w"/>
                                          </p:val>
                                        </p:tav>
                                      </p:tavLst>
                                    </p:anim>
                                    <p:anim calcmode="lin" valueType="num">
                                      <p:cBhvr>
                                        <p:cTn id="41" dur="400" fill="hold"/>
                                        <p:tgtEl>
                                          <p:spTgt spid="32"/>
                                        </p:tgtEl>
                                        <p:attrNameLst>
                                          <p:attrName>ppt_h</p:attrName>
                                        </p:attrNameLst>
                                      </p:cBhvr>
                                      <p:tavLst>
                                        <p:tav tm="0">
                                          <p:val>
                                            <p:fltVal val="0"/>
                                          </p:val>
                                        </p:tav>
                                        <p:tav tm="100000">
                                          <p:val>
                                            <p:strVal val="#ppt_h"/>
                                          </p:val>
                                        </p:tav>
                                      </p:tavLst>
                                    </p:anim>
                                    <p:anim calcmode="lin" valueType="num">
                                      <p:cBhvr>
                                        <p:cTn id="42" dur="400" fill="hold"/>
                                        <p:tgtEl>
                                          <p:spTgt spid="32"/>
                                        </p:tgtEl>
                                        <p:attrNameLst>
                                          <p:attrName>style.rotation</p:attrName>
                                        </p:attrNameLst>
                                      </p:cBhvr>
                                      <p:tavLst>
                                        <p:tav tm="0">
                                          <p:val>
                                            <p:fltVal val="90"/>
                                          </p:val>
                                        </p:tav>
                                        <p:tav tm="100000">
                                          <p:val>
                                            <p:fltVal val="0"/>
                                          </p:val>
                                        </p:tav>
                                      </p:tavLst>
                                    </p:anim>
                                    <p:animEffect transition="in" filter="fade">
                                      <p:cBhvr>
                                        <p:cTn id="43" dur="400"/>
                                        <p:tgtEl>
                                          <p:spTgt spid="32"/>
                                        </p:tgtEl>
                                      </p:cBhvr>
                                    </p:animEffect>
                                  </p:childTnLst>
                                </p:cTn>
                              </p:par>
                            </p:childTnLst>
                          </p:cTn>
                        </p:par>
                        <p:par>
                          <p:cTn id="44" fill="hold">
                            <p:stCondLst>
                              <p:cond delay="3040"/>
                            </p:stCondLst>
                            <p:childTnLst>
                              <p:par>
                                <p:cTn id="45" presetID="22" presetClass="entr" presetSubtype="8"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400"/>
                                        <p:tgtEl>
                                          <p:spTgt spid="8"/>
                                        </p:tgtEl>
                                      </p:cBhvr>
                                    </p:animEffect>
                                  </p:childTnLst>
                                </p:cTn>
                              </p:par>
                            </p:childTnLst>
                          </p:cTn>
                        </p:par>
                        <p:par>
                          <p:cTn id="48" fill="hold">
                            <p:stCondLst>
                              <p:cond delay="3540"/>
                            </p:stCondLst>
                            <p:childTnLst>
                              <p:par>
                                <p:cTn id="49" presetID="31" presetClass="entr" presetSubtype="0" fill="hold" grpId="0" nodeType="afterEffect">
                                  <p:stCondLst>
                                    <p:cond delay="0"/>
                                  </p:stCondLst>
                                  <p:iterate type="lt">
                                    <p:tmPct val="5000"/>
                                  </p:iterate>
                                  <p:childTnLst>
                                    <p:set>
                                      <p:cBhvr>
                                        <p:cTn id="50" dur="1" fill="hold">
                                          <p:stCondLst>
                                            <p:cond delay="0"/>
                                          </p:stCondLst>
                                        </p:cTn>
                                        <p:tgtEl>
                                          <p:spTgt spid="26"/>
                                        </p:tgtEl>
                                        <p:attrNameLst>
                                          <p:attrName>style.visibility</p:attrName>
                                        </p:attrNameLst>
                                      </p:cBhvr>
                                      <p:to>
                                        <p:strVal val="visible"/>
                                      </p:to>
                                    </p:set>
                                    <p:anim calcmode="lin" valueType="num">
                                      <p:cBhvr>
                                        <p:cTn id="51" dur="400" fill="hold"/>
                                        <p:tgtEl>
                                          <p:spTgt spid="26"/>
                                        </p:tgtEl>
                                        <p:attrNameLst>
                                          <p:attrName>ppt_w</p:attrName>
                                        </p:attrNameLst>
                                      </p:cBhvr>
                                      <p:tavLst>
                                        <p:tav tm="0">
                                          <p:val>
                                            <p:fltVal val="0"/>
                                          </p:val>
                                        </p:tav>
                                        <p:tav tm="100000">
                                          <p:val>
                                            <p:strVal val="#ppt_w"/>
                                          </p:val>
                                        </p:tav>
                                      </p:tavLst>
                                    </p:anim>
                                    <p:anim calcmode="lin" valueType="num">
                                      <p:cBhvr>
                                        <p:cTn id="52" dur="400" fill="hold"/>
                                        <p:tgtEl>
                                          <p:spTgt spid="26"/>
                                        </p:tgtEl>
                                        <p:attrNameLst>
                                          <p:attrName>ppt_h</p:attrName>
                                        </p:attrNameLst>
                                      </p:cBhvr>
                                      <p:tavLst>
                                        <p:tav tm="0">
                                          <p:val>
                                            <p:fltVal val="0"/>
                                          </p:val>
                                        </p:tav>
                                        <p:tav tm="100000">
                                          <p:val>
                                            <p:strVal val="#ppt_h"/>
                                          </p:val>
                                        </p:tav>
                                      </p:tavLst>
                                    </p:anim>
                                    <p:anim calcmode="lin" valueType="num">
                                      <p:cBhvr>
                                        <p:cTn id="53" dur="400" fill="hold"/>
                                        <p:tgtEl>
                                          <p:spTgt spid="26"/>
                                        </p:tgtEl>
                                        <p:attrNameLst>
                                          <p:attrName>style.rotation</p:attrName>
                                        </p:attrNameLst>
                                      </p:cBhvr>
                                      <p:tavLst>
                                        <p:tav tm="0">
                                          <p:val>
                                            <p:fltVal val="90"/>
                                          </p:val>
                                        </p:tav>
                                        <p:tav tm="100000">
                                          <p:val>
                                            <p:fltVal val="0"/>
                                          </p:val>
                                        </p:tav>
                                      </p:tavLst>
                                    </p:anim>
                                    <p:animEffect transition="in" filter="fade">
                                      <p:cBhvr>
                                        <p:cTn id="54"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1" grpId="0" bldLvl="0" animBg="1"/>
      <p:bldP spid="23" grpId="0" bldLvl="0" animBg="1"/>
      <p:bldP spid="24" grpId="0" bldLvl="0" animBg="1"/>
      <p:bldP spid="26" grpId="0" bldLvl="0" animBg="1"/>
      <p:bldP spid="32" grpId="0" bldLvl="0" animBg="1"/>
      <p:bldP spid="6" grpId="0" bldLvl="0" animBg="1"/>
      <p:bldP spid="7" grpId="0" bldLvl="0" animBg="1"/>
      <p:bldP spid="8"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50706" y="-243408"/>
            <a:ext cx="2351580" cy="2456098"/>
            <a:chOff x="5414963" y="2727325"/>
            <a:chExt cx="1357312" cy="1417638"/>
          </a:xfrm>
          <a:solidFill>
            <a:schemeClr val="bg1">
              <a:lumMod val="85000"/>
            </a:schemeClr>
          </a:solidFill>
        </p:grpSpPr>
        <p:sp>
          <p:nvSpPr>
            <p:cNvPr id="3" name="Freeform 6"/>
            <p:cNvSpPr>
              <a:spLocks noEditPoints="1"/>
            </p:cNvSpPr>
            <p:nvPr/>
          </p:nvSpPr>
          <p:spPr bwMode="auto">
            <a:xfrm>
              <a:off x="5740400" y="3163888"/>
              <a:ext cx="685800" cy="355600"/>
            </a:xfrm>
            <a:custGeom>
              <a:avLst/>
              <a:gdLst>
                <a:gd name="T0" fmla="*/ 183 w 183"/>
                <a:gd name="T1" fmla="*/ 95 h 95"/>
                <a:gd name="T2" fmla="*/ 0 w 183"/>
                <a:gd name="T3" fmla="*/ 95 h 95"/>
                <a:gd name="T4" fmla="*/ 0 w 183"/>
                <a:gd name="T5" fmla="*/ 91 h 95"/>
                <a:gd name="T6" fmla="*/ 91 w 183"/>
                <a:gd name="T7" fmla="*/ 0 h 95"/>
                <a:gd name="T8" fmla="*/ 183 w 183"/>
                <a:gd name="T9" fmla="*/ 91 h 95"/>
                <a:gd name="T10" fmla="*/ 183 w 183"/>
                <a:gd name="T11" fmla="*/ 95 h 95"/>
                <a:gd name="T12" fmla="*/ 9 w 183"/>
                <a:gd name="T13" fmla="*/ 87 h 95"/>
                <a:gd name="T14" fmla="*/ 174 w 183"/>
                <a:gd name="T15" fmla="*/ 87 h 95"/>
                <a:gd name="T16" fmla="*/ 91 w 183"/>
                <a:gd name="T17" fmla="*/ 8 h 95"/>
                <a:gd name="T18" fmla="*/ 9 w 183"/>
                <a:gd name="T19" fmla="*/ 8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95">
                  <a:moveTo>
                    <a:pt x="183" y="95"/>
                  </a:moveTo>
                  <a:cubicBezTo>
                    <a:pt x="0" y="95"/>
                    <a:pt x="0" y="95"/>
                    <a:pt x="0" y="95"/>
                  </a:cubicBezTo>
                  <a:cubicBezTo>
                    <a:pt x="0" y="91"/>
                    <a:pt x="0" y="91"/>
                    <a:pt x="0" y="91"/>
                  </a:cubicBezTo>
                  <a:cubicBezTo>
                    <a:pt x="0" y="41"/>
                    <a:pt x="41" y="0"/>
                    <a:pt x="91" y="0"/>
                  </a:cubicBezTo>
                  <a:cubicBezTo>
                    <a:pt x="142" y="0"/>
                    <a:pt x="183" y="41"/>
                    <a:pt x="183" y="91"/>
                  </a:cubicBezTo>
                  <a:lnTo>
                    <a:pt x="183" y="95"/>
                  </a:lnTo>
                  <a:close/>
                  <a:moveTo>
                    <a:pt x="9" y="87"/>
                  </a:moveTo>
                  <a:cubicBezTo>
                    <a:pt x="174" y="87"/>
                    <a:pt x="174" y="87"/>
                    <a:pt x="174" y="87"/>
                  </a:cubicBezTo>
                  <a:cubicBezTo>
                    <a:pt x="172" y="43"/>
                    <a:pt x="136" y="8"/>
                    <a:pt x="91" y="8"/>
                  </a:cubicBezTo>
                  <a:cubicBezTo>
                    <a:pt x="47" y="8"/>
                    <a:pt x="11" y="43"/>
                    <a:pt x="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Freeform 7"/>
            <p:cNvSpPr>
              <a:spLocks noEditPoints="1"/>
            </p:cNvSpPr>
            <p:nvPr/>
          </p:nvSpPr>
          <p:spPr bwMode="auto">
            <a:xfrm>
              <a:off x="5976938" y="3489325"/>
              <a:ext cx="214312" cy="120650"/>
            </a:xfrm>
            <a:custGeom>
              <a:avLst/>
              <a:gdLst>
                <a:gd name="T0" fmla="*/ 28 w 57"/>
                <a:gd name="T1" fmla="*/ 32 h 32"/>
                <a:gd name="T2" fmla="*/ 0 w 57"/>
                <a:gd name="T3" fmla="*/ 4 h 32"/>
                <a:gd name="T4" fmla="*/ 0 w 57"/>
                <a:gd name="T5" fmla="*/ 0 h 32"/>
                <a:gd name="T6" fmla="*/ 57 w 57"/>
                <a:gd name="T7" fmla="*/ 0 h 32"/>
                <a:gd name="T8" fmla="*/ 57 w 57"/>
                <a:gd name="T9" fmla="*/ 4 h 32"/>
                <a:gd name="T10" fmla="*/ 28 w 57"/>
                <a:gd name="T11" fmla="*/ 32 h 32"/>
                <a:gd name="T12" fmla="*/ 9 w 57"/>
                <a:gd name="T13" fmla="*/ 8 h 32"/>
                <a:gd name="T14" fmla="*/ 28 w 57"/>
                <a:gd name="T15" fmla="*/ 24 h 32"/>
                <a:gd name="T16" fmla="*/ 48 w 57"/>
                <a:gd name="T17" fmla="*/ 8 h 32"/>
                <a:gd name="T18" fmla="*/ 9 w 57"/>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2">
                  <a:moveTo>
                    <a:pt x="28" y="32"/>
                  </a:moveTo>
                  <a:cubicBezTo>
                    <a:pt x="13" y="32"/>
                    <a:pt x="0" y="20"/>
                    <a:pt x="0" y="4"/>
                  </a:cubicBezTo>
                  <a:cubicBezTo>
                    <a:pt x="0" y="0"/>
                    <a:pt x="0" y="0"/>
                    <a:pt x="0" y="0"/>
                  </a:cubicBezTo>
                  <a:cubicBezTo>
                    <a:pt x="57" y="0"/>
                    <a:pt x="57" y="0"/>
                    <a:pt x="57" y="0"/>
                  </a:cubicBezTo>
                  <a:cubicBezTo>
                    <a:pt x="57" y="4"/>
                    <a:pt x="57" y="4"/>
                    <a:pt x="57" y="4"/>
                  </a:cubicBezTo>
                  <a:cubicBezTo>
                    <a:pt x="57" y="20"/>
                    <a:pt x="44" y="32"/>
                    <a:pt x="28" y="32"/>
                  </a:cubicBezTo>
                  <a:close/>
                  <a:moveTo>
                    <a:pt x="9" y="8"/>
                  </a:moveTo>
                  <a:cubicBezTo>
                    <a:pt x="11" y="17"/>
                    <a:pt x="19" y="24"/>
                    <a:pt x="28" y="24"/>
                  </a:cubicBezTo>
                  <a:cubicBezTo>
                    <a:pt x="38" y="24"/>
                    <a:pt x="46" y="17"/>
                    <a:pt x="48" y="8"/>
                  </a:cubicBezTo>
                  <a:lnTo>
                    <a:pt x="9"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8"/>
            <p:cNvSpPr/>
            <p:nvPr/>
          </p:nvSpPr>
          <p:spPr bwMode="auto">
            <a:xfrm>
              <a:off x="5924550" y="3500438"/>
              <a:ext cx="57150" cy="60325"/>
            </a:xfrm>
            <a:custGeom>
              <a:avLst/>
              <a:gdLst>
                <a:gd name="T0" fmla="*/ 7 w 36"/>
                <a:gd name="T1" fmla="*/ 38 h 38"/>
                <a:gd name="T2" fmla="*/ 0 w 36"/>
                <a:gd name="T3" fmla="*/ 31 h 38"/>
                <a:gd name="T4" fmla="*/ 28 w 36"/>
                <a:gd name="T5" fmla="*/ 0 h 38"/>
                <a:gd name="T6" fmla="*/ 36 w 36"/>
                <a:gd name="T7" fmla="*/ 7 h 38"/>
                <a:gd name="T8" fmla="*/ 7 w 36"/>
                <a:gd name="T9" fmla="*/ 38 h 38"/>
              </a:gdLst>
              <a:ahLst/>
              <a:cxnLst>
                <a:cxn ang="0">
                  <a:pos x="T0" y="T1"/>
                </a:cxn>
                <a:cxn ang="0">
                  <a:pos x="T2" y="T3"/>
                </a:cxn>
                <a:cxn ang="0">
                  <a:pos x="T4" y="T5"/>
                </a:cxn>
                <a:cxn ang="0">
                  <a:pos x="T6" y="T7"/>
                </a:cxn>
                <a:cxn ang="0">
                  <a:pos x="T8" y="T9"/>
                </a:cxn>
              </a:cxnLst>
              <a:rect l="0" t="0" r="r" b="b"/>
              <a:pathLst>
                <a:path w="36" h="38">
                  <a:moveTo>
                    <a:pt x="7" y="38"/>
                  </a:moveTo>
                  <a:lnTo>
                    <a:pt x="0" y="31"/>
                  </a:lnTo>
                  <a:lnTo>
                    <a:pt x="28" y="0"/>
                  </a:lnTo>
                  <a:lnTo>
                    <a:pt x="36" y="7"/>
                  </a:lnTo>
                  <a:lnTo>
                    <a:pt x="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9"/>
            <p:cNvSpPr>
              <a:spLocks noEditPoints="1"/>
            </p:cNvSpPr>
            <p:nvPr/>
          </p:nvSpPr>
          <p:spPr bwMode="auto">
            <a:xfrm>
              <a:off x="5541963" y="3646488"/>
              <a:ext cx="304800" cy="330200"/>
            </a:xfrm>
            <a:custGeom>
              <a:avLst/>
              <a:gdLst>
                <a:gd name="T0" fmla="*/ 7 w 192"/>
                <a:gd name="T1" fmla="*/ 208 h 208"/>
                <a:gd name="T2" fmla="*/ 0 w 192"/>
                <a:gd name="T3" fmla="*/ 201 h 208"/>
                <a:gd name="T4" fmla="*/ 45 w 192"/>
                <a:gd name="T5" fmla="*/ 154 h 208"/>
                <a:gd name="T6" fmla="*/ 52 w 192"/>
                <a:gd name="T7" fmla="*/ 161 h 208"/>
                <a:gd name="T8" fmla="*/ 7 w 192"/>
                <a:gd name="T9" fmla="*/ 208 h 208"/>
                <a:gd name="T10" fmla="*/ 107 w 192"/>
                <a:gd name="T11" fmla="*/ 102 h 208"/>
                <a:gd name="T12" fmla="*/ 99 w 192"/>
                <a:gd name="T13" fmla="*/ 95 h 208"/>
                <a:gd name="T14" fmla="*/ 184 w 192"/>
                <a:gd name="T15" fmla="*/ 0 h 208"/>
                <a:gd name="T16" fmla="*/ 192 w 192"/>
                <a:gd name="T17" fmla="*/ 7 h 208"/>
                <a:gd name="T18" fmla="*/ 107 w 192"/>
                <a:gd name="T19" fmla="*/ 10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08">
                  <a:moveTo>
                    <a:pt x="7" y="208"/>
                  </a:moveTo>
                  <a:lnTo>
                    <a:pt x="0" y="201"/>
                  </a:lnTo>
                  <a:lnTo>
                    <a:pt x="45" y="154"/>
                  </a:lnTo>
                  <a:lnTo>
                    <a:pt x="52" y="161"/>
                  </a:lnTo>
                  <a:lnTo>
                    <a:pt x="7" y="208"/>
                  </a:lnTo>
                  <a:close/>
                  <a:moveTo>
                    <a:pt x="107" y="102"/>
                  </a:moveTo>
                  <a:lnTo>
                    <a:pt x="99" y="95"/>
                  </a:lnTo>
                  <a:lnTo>
                    <a:pt x="184" y="0"/>
                  </a:lnTo>
                  <a:lnTo>
                    <a:pt x="192" y="7"/>
                  </a:lnTo>
                  <a:lnTo>
                    <a:pt x="107"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10"/>
            <p:cNvSpPr/>
            <p:nvPr/>
          </p:nvSpPr>
          <p:spPr bwMode="auto">
            <a:xfrm>
              <a:off x="5414963" y="4056063"/>
              <a:ext cx="55562" cy="58738"/>
            </a:xfrm>
            <a:custGeom>
              <a:avLst/>
              <a:gdLst>
                <a:gd name="T0" fmla="*/ 7 w 35"/>
                <a:gd name="T1" fmla="*/ 37 h 37"/>
                <a:gd name="T2" fmla="*/ 0 w 35"/>
                <a:gd name="T3" fmla="*/ 30 h 37"/>
                <a:gd name="T4" fmla="*/ 28 w 35"/>
                <a:gd name="T5" fmla="*/ 0 h 37"/>
                <a:gd name="T6" fmla="*/ 35 w 35"/>
                <a:gd name="T7" fmla="*/ 7 h 37"/>
                <a:gd name="T8" fmla="*/ 7 w 35"/>
                <a:gd name="T9" fmla="*/ 37 h 37"/>
              </a:gdLst>
              <a:ahLst/>
              <a:cxnLst>
                <a:cxn ang="0">
                  <a:pos x="T0" y="T1"/>
                </a:cxn>
                <a:cxn ang="0">
                  <a:pos x="T2" y="T3"/>
                </a:cxn>
                <a:cxn ang="0">
                  <a:pos x="T4" y="T5"/>
                </a:cxn>
                <a:cxn ang="0">
                  <a:pos x="T6" y="T7"/>
                </a:cxn>
                <a:cxn ang="0">
                  <a:pos x="T8" y="T9"/>
                </a:cxn>
              </a:cxnLst>
              <a:rect l="0" t="0" r="r" b="b"/>
              <a:pathLst>
                <a:path w="35" h="37">
                  <a:moveTo>
                    <a:pt x="7" y="37"/>
                  </a:moveTo>
                  <a:lnTo>
                    <a:pt x="0" y="30"/>
                  </a:lnTo>
                  <a:lnTo>
                    <a:pt x="28" y="0"/>
                  </a:lnTo>
                  <a:lnTo>
                    <a:pt x="35" y="7"/>
                  </a:lnTo>
                  <a:lnTo>
                    <a:pt x="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1"/>
            <p:cNvSpPr/>
            <p:nvPr/>
          </p:nvSpPr>
          <p:spPr bwMode="auto">
            <a:xfrm>
              <a:off x="6224588" y="3503613"/>
              <a:ext cx="52387" cy="60325"/>
            </a:xfrm>
            <a:custGeom>
              <a:avLst/>
              <a:gdLst>
                <a:gd name="T0" fmla="*/ 26 w 33"/>
                <a:gd name="T1" fmla="*/ 38 h 38"/>
                <a:gd name="T2" fmla="*/ 0 w 33"/>
                <a:gd name="T3" fmla="*/ 8 h 38"/>
                <a:gd name="T4" fmla="*/ 7 w 33"/>
                <a:gd name="T5" fmla="*/ 0 h 38"/>
                <a:gd name="T6" fmla="*/ 33 w 33"/>
                <a:gd name="T7" fmla="*/ 34 h 38"/>
                <a:gd name="T8" fmla="*/ 26 w 33"/>
                <a:gd name="T9" fmla="*/ 38 h 38"/>
              </a:gdLst>
              <a:ahLst/>
              <a:cxnLst>
                <a:cxn ang="0">
                  <a:pos x="T0" y="T1"/>
                </a:cxn>
                <a:cxn ang="0">
                  <a:pos x="T2" y="T3"/>
                </a:cxn>
                <a:cxn ang="0">
                  <a:pos x="T4" y="T5"/>
                </a:cxn>
                <a:cxn ang="0">
                  <a:pos x="T6" y="T7"/>
                </a:cxn>
                <a:cxn ang="0">
                  <a:pos x="T8" y="T9"/>
                </a:cxn>
              </a:cxnLst>
              <a:rect l="0" t="0" r="r" b="b"/>
              <a:pathLst>
                <a:path w="33" h="38">
                  <a:moveTo>
                    <a:pt x="26" y="38"/>
                  </a:moveTo>
                  <a:lnTo>
                    <a:pt x="0" y="8"/>
                  </a:lnTo>
                  <a:lnTo>
                    <a:pt x="7" y="0"/>
                  </a:lnTo>
                  <a:lnTo>
                    <a:pt x="33" y="34"/>
                  </a:lnTo>
                  <a:lnTo>
                    <a:pt x="2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6351588" y="3657600"/>
              <a:ext cx="300037" cy="341313"/>
            </a:xfrm>
            <a:custGeom>
              <a:avLst/>
              <a:gdLst>
                <a:gd name="T0" fmla="*/ 180 w 189"/>
                <a:gd name="T1" fmla="*/ 215 h 215"/>
                <a:gd name="T2" fmla="*/ 137 w 189"/>
                <a:gd name="T3" fmla="*/ 166 h 215"/>
                <a:gd name="T4" fmla="*/ 144 w 189"/>
                <a:gd name="T5" fmla="*/ 159 h 215"/>
                <a:gd name="T6" fmla="*/ 189 w 189"/>
                <a:gd name="T7" fmla="*/ 211 h 215"/>
                <a:gd name="T8" fmla="*/ 180 w 189"/>
                <a:gd name="T9" fmla="*/ 215 h 215"/>
                <a:gd name="T10" fmla="*/ 85 w 189"/>
                <a:gd name="T11" fmla="*/ 104 h 215"/>
                <a:gd name="T12" fmla="*/ 0 w 189"/>
                <a:gd name="T13" fmla="*/ 7 h 215"/>
                <a:gd name="T14" fmla="*/ 7 w 189"/>
                <a:gd name="T15" fmla="*/ 0 h 215"/>
                <a:gd name="T16" fmla="*/ 92 w 189"/>
                <a:gd name="T17" fmla="*/ 97 h 215"/>
                <a:gd name="T18" fmla="*/ 85 w 189"/>
                <a:gd name="T19"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215">
                  <a:moveTo>
                    <a:pt x="180" y="215"/>
                  </a:moveTo>
                  <a:lnTo>
                    <a:pt x="137" y="166"/>
                  </a:lnTo>
                  <a:lnTo>
                    <a:pt x="144" y="159"/>
                  </a:lnTo>
                  <a:lnTo>
                    <a:pt x="189" y="211"/>
                  </a:lnTo>
                  <a:lnTo>
                    <a:pt x="180" y="215"/>
                  </a:lnTo>
                  <a:close/>
                  <a:moveTo>
                    <a:pt x="85" y="104"/>
                  </a:moveTo>
                  <a:lnTo>
                    <a:pt x="0" y="7"/>
                  </a:lnTo>
                  <a:lnTo>
                    <a:pt x="7" y="0"/>
                  </a:lnTo>
                  <a:lnTo>
                    <a:pt x="92" y="97"/>
                  </a:lnTo>
                  <a:lnTo>
                    <a:pt x="8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3"/>
            <p:cNvSpPr/>
            <p:nvPr/>
          </p:nvSpPr>
          <p:spPr bwMode="auto">
            <a:xfrm>
              <a:off x="6719888" y="4086225"/>
              <a:ext cx="52387" cy="58738"/>
            </a:xfrm>
            <a:custGeom>
              <a:avLst/>
              <a:gdLst>
                <a:gd name="T0" fmla="*/ 26 w 33"/>
                <a:gd name="T1" fmla="*/ 37 h 37"/>
                <a:gd name="T2" fmla="*/ 0 w 33"/>
                <a:gd name="T3" fmla="*/ 4 h 37"/>
                <a:gd name="T4" fmla="*/ 7 w 33"/>
                <a:gd name="T5" fmla="*/ 0 h 37"/>
                <a:gd name="T6" fmla="*/ 33 w 33"/>
                <a:gd name="T7" fmla="*/ 30 h 37"/>
                <a:gd name="T8" fmla="*/ 26 w 33"/>
                <a:gd name="T9" fmla="*/ 37 h 37"/>
              </a:gdLst>
              <a:ahLst/>
              <a:cxnLst>
                <a:cxn ang="0">
                  <a:pos x="T0" y="T1"/>
                </a:cxn>
                <a:cxn ang="0">
                  <a:pos x="T2" y="T3"/>
                </a:cxn>
                <a:cxn ang="0">
                  <a:pos x="T4" y="T5"/>
                </a:cxn>
                <a:cxn ang="0">
                  <a:pos x="T6" y="T7"/>
                </a:cxn>
                <a:cxn ang="0">
                  <a:pos x="T8" y="T9"/>
                </a:cxn>
              </a:cxnLst>
              <a:rect l="0" t="0" r="r" b="b"/>
              <a:pathLst>
                <a:path w="33" h="37">
                  <a:moveTo>
                    <a:pt x="26" y="37"/>
                  </a:moveTo>
                  <a:lnTo>
                    <a:pt x="0" y="4"/>
                  </a:lnTo>
                  <a:lnTo>
                    <a:pt x="7" y="0"/>
                  </a:lnTo>
                  <a:lnTo>
                    <a:pt x="33" y="30"/>
                  </a:lnTo>
                  <a:lnTo>
                    <a:pt x="26"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4"/>
            <p:cNvSpPr>
              <a:spLocks noEditPoints="1"/>
            </p:cNvSpPr>
            <p:nvPr/>
          </p:nvSpPr>
          <p:spPr bwMode="auto">
            <a:xfrm>
              <a:off x="6086475" y="3497263"/>
              <a:ext cx="14287" cy="539750"/>
            </a:xfrm>
            <a:custGeom>
              <a:avLst/>
              <a:gdLst>
                <a:gd name="T0" fmla="*/ 9 w 9"/>
                <a:gd name="T1" fmla="*/ 340 h 340"/>
                <a:gd name="T2" fmla="*/ 0 w 9"/>
                <a:gd name="T3" fmla="*/ 340 h 340"/>
                <a:gd name="T4" fmla="*/ 0 w 9"/>
                <a:gd name="T5" fmla="*/ 323 h 340"/>
                <a:gd name="T6" fmla="*/ 9 w 9"/>
                <a:gd name="T7" fmla="*/ 323 h 340"/>
                <a:gd name="T8" fmla="*/ 9 w 9"/>
                <a:gd name="T9" fmla="*/ 340 h 340"/>
                <a:gd name="T10" fmla="*/ 9 w 9"/>
                <a:gd name="T11" fmla="*/ 297 h 340"/>
                <a:gd name="T12" fmla="*/ 0 w 9"/>
                <a:gd name="T13" fmla="*/ 297 h 340"/>
                <a:gd name="T14" fmla="*/ 0 w 9"/>
                <a:gd name="T15" fmla="*/ 269 h 340"/>
                <a:gd name="T16" fmla="*/ 9 w 9"/>
                <a:gd name="T17" fmla="*/ 269 h 340"/>
                <a:gd name="T18" fmla="*/ 9 w 9"/>
                <a:gd name="T19" fmla="*/ 297 h 340"/>
                <a:gd name="T20" fmla="*/ 9 w 9"/>
                <a:gd name="T21" fmla="*/ 229 h 340"/>
                <a:gd name="T22" fmla="*/ 0 w 9"/>
                <a:gd name="T23" fmla="*/ 229 h 340"/>
                <a:gd name="T24" fmla="*/ 0 w 9"/>
                <a:gd name="T25" fmla="*/ 196 h 340"/>
                <a:gd name="T26" fmla="*/ 9 w 9"/>
                <a:gd name="T27" fmla="*/ 196 h 340"/>
                <a:gd name="T28" fmla="*/ 9 w 9"/>
                <a:gd name="T29" fmla="*/ 229 h 340"/>
                <a:gd name="T30" fmla="*/ 9 w 9"/>
                <a:gd name="T31" fmla="*/ 156 h 340"/>
                <a:gd name="T32" fmla="*/ 0 w 9"/>
                <a:gd name="T33" fmla="*/ 156 h 340"/>
                <a:gd name="T34" fmla="*/ 0 w 9"/>
                <a:gd name="T35" fmla="*/ 127 h 340"/>
                <a:gd name="T36" fmla="*/ 9 w 9"/>
                <a:gd name="T37" fmla="*/ 127 h 340"/>
                <a:gd name="T38" fmla="*/ 9 w 9"/>
                <a:gd name="T39" fmla="*/ 156 h 340"/>
                <a:gd name="T40" fmla="*/ 9 w 9"/>
                <a:gd name="T41" fmla="*/ 104 h 340"/>
                <a:gd name="T42" fmla="*/ 0 w 9"/>
                <a:gd name="T43" fmla="*/ 104 h 340"/>
                <a:gd name="T44" fmla="*/ 0 w 9"/>
                <a:gd name="T45" fmla="*/ 73 h 340"/>
                <a:gd name="T46" fmla="*/ 9 w 9"/>
                <a:gd name="T47" fmla="*/ 73 h 340"/>
                <a:gd name="T48" fmla="*/ 9 w 9"/>
                <a:gd name="T49" fmla="*/ 104 h 340"/>
                <a:gd name="T50" fmla="*/ 9 w 9"/>
                <a:gd name="T51" fmla="*/ 35 h 340"/>
                <a:gd name="T52" fmla="*/ 0 w 9"/>
                <a:gd name="T53" fmla="*/ 35 h 340"/>
                <a:gd name="T54" fmla="*/ 0 w 9"/>
                <a:gd name="T55" fmla="*/ 0 h 340"/>
                <a:gd name="T56" fmla="*/ 9 w 9"/>
                <a:gd name="T57" fmla="*/ 0 h 340"/>
                <a:gd name="T58" fmla="*/ 9 w 9"/>
                <a:gd name="T59" fmla="*/ 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340">
                  <a:moveTo>
                    <a:pt x="9" y="340"/>
                  </a:moveTo>
                  <a:lnTo>
                    <a:pt x="0" y="340"/>
                  </a:lnTo>
                  <a:lnTo>
                    <a:pt x="0" y="323"/>
                  </a:lnTo>
                  <a:lnTo>
                    <a:pt x="9" y="323"/>
                  </a:lnTo>
                  <a:lnTo>
                    <a:pt x="9" y="340"/>
                  </a:lnTo>
                  <a:close/>
                  <a:moveTo>
                    <a:pt x="9" y="297"/>
                  </a:moveTo>
                  <a:lnTo>
                    <a:pt x="0" y="297"/>
                  </a:lnTo>
                  <a:lnTo>
                    <a:pt x="0" y="269"/>
                  </a:lnTo>
                  <a:lnTo>
                    <a:pt x="9" y="269"/>
                  </a:lnTo>
                  <a:lnTo>
                    <a:pt x="9" y="297"/>
                  </a:lnTo>
                  <a:close/>
                  <a:moveTo>
                    <a:pt x="9" y="229"/>
                  </a:moveTo>
                  <a:lnTo>
                    <a:pt x="0" y="229"/>
                  </a:lnTo>
                  <a:lnTo>
                    <a:pt x="0" y="196"/>
                  </a:lnTo>
                  <a:lnTo>
                    <a:pt x="9" y="196"/>
                  </a:lnTo>
                  <a:lnTo>
                    <a:pt x="9" y="229"/>
                  </a:lnTo>
                  <a:close/>
                  <a:moveTo>
                    <a:pt x="9" y="156"/>
                  </a:moveTo>
                  <a:lnTo>
                    <a:pt x="0" y="156"/>
                  </a:lnTo>
                  <a:lnTo>
                    <a:pt x="0" y="127"/>
                  </a:lnTo>
                  <a:lnTo>
                    <a:pt x="9" y="127"/>
                  </a:lnTo>
                  <a:lnTo>
                    <a:pt x="9" y="156"/>
                  </a:lnTo>
                  <a:close/>
                  <a:moveTo>
                    <a:pt x="9" y="104"/>
                  </a:moveTo>
                  <a:lnTo>
                    <a:pt x="0" y="104"/>
                  </a:lnTo>
                  <a:lnTo>
                    <a:pt x="0" y="73"/>
                  </a:lnTo>
                  <a:lnTo>
                    <a:pt x="9" y="73"/>
                  </a:lnTo>
                  <a:lnTo>
                    <a:pt x="9" y="104"/>
                  </a:lnTo>
                  <a:close/>
                  <a:moveTo>
                    <a:pt x="9" y="35"/>
                  </a:moveTo>
                  <a:lnTo>
                    <a:pt x="0" y="35"/>
                  </a:lnTo>
                  <a:lnTo>
                    <a:pt x="0" y="0"/>
                  </a:lnTo>
                  <a:lnTo>
                    <a:pt x="9" y="0"/>
                  </a:lnTo>
                  <a:lnTo>
                    <a:pt x="9"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5"/>
            <p:cNvSpPr>
              <a:spLocks noChangeArrowheads="1"/>
            </p:cNvSpPr>
            <p:nvPr/>
          </p:nvSpPr>
          <p:spPr bwMode="auto">
            <a:xfrm>
              <a:off x="6078538" y="2727325"/>
              <a:ext cx="30162" cy="379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6"/>
            <p:cNvSpPr>
              <a:spLocks noEditPoints="1"/>
            </p:cNvSpPr>
            <p:nvPr/>
          </p:nvSpPr>
          <p:spPr bwMode="auto">
            <a:xfrm>
              <a:off x="5853113" y="3571875"/>
              <a:ext cx="180975" cy="401638"/>
            </a:xfrm>
            <a:custGeom>
              <a:avLst/>
              <a:gdLst>
                <a:gd name="T0" fmla="*/ 10 w 114"/>
                <a:gd name="T1" fmla="*/ 253 h 253"/>
                <a:gd name="T2" fmla="*/ 0 w 114"/>
                <a:gd name="T3" fmla="*/ 250 h 253"/>
                <a:gd name="T4" fmla="*/ 3 w 114"/>
                <a:gd name="T5" fmla="*/ 246 h 253"/>
                <a:gd name="T6" fmla="*/ 12 w 114"/>
                <a:gd name="T7" fmla="*/ 248 h 253"/>
                <a:gd name="T8" fmla="*/ 10 w 114"/>
                <a:gd name="T9" fmla="*/ 253 h 253"/>
                <a:gd name="T10" fmla="*/ 31 w 114"/>
                <a:gd name="T11" fmla="*/ 205 h 253"/>
                <a:gd name="T12" fmla="*/ 22 w 114"/>
                <a:gd name="T13" fmla="*/ 201 h 253"/>
                <a:gd name="T14" fmla="*/ 45 w 114"/>
                <a:gd name="T15" fmla="*/ 146 h 253"/>
                <a:gd name="T16" fmla="*/ 52 w 114"/>
                <a:gd name="T17" fmla="*/ 149 h 253"/>
                <a:gd name="T18" fmla="*/ 31 w 114"/>
                <a:gd name="T19" fmla="*/ 205 h 253"/>
                <a:gd name="T20" fmla="*/ 66 w 114"/>
                <a:gd name="T21" fmla="*/ 118 h 253"/>
                <a:gd name="T22" fmla="*/ 57 w 114"/>
                <a:gd name="T23" fmla="*/ 116 h 253"/>
                <a:gd name="T24" fmla="*/ 64 w 114"/>
                <a:gd name="T25" fmla="*/ 102 h 253"/>
                <a:gd name="T26" fmla="*/ 73 w 114"/>
                <a:gd name="T27" fmla="*/ 104 h 253"/>
                <a:gd name="T28" fmla="*/ 66 w 114"/>
                <a:gd name="T29" fmla="*/ 118 h 253"/>
                <a:gd name="T30" fmla="*/ 90 w 114"/>
                <a:gd name="T31" fmla="*/ 59 h 253"/>
                <a:gd name="T32" fmla="*/ 83 w 114"/>
                <a:gd name="T33" fmla="*/ 57 h 253"/>
                <a:gd name="T34" fmla="*/ 104 w 114"/>
                <a:gd name="T35" fmla="*/ 0 h 253"/>
                <a:gd name="T36" fmla="*/ 114 w 114"/>
                <a:gd name="T37" fmla="*/ 5 h 253"/>
                <a:gd name="T38" fmla="*/ 90 w 114"/>
                <a:gd name="T39" fmla="*/ 5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253">
                  <a:moveTo>
                    <a:pt x="10" y="253"/>
                  </a:moveTo>
                  <a:lnTo>
                    <a:pt x="0" y="250"/>
                  </a:lnTo>
                  <a:lnTo>
                    <a:pt x="3" y="246"/>
                  </a:lnTo>
                  <a:lnTo>
                    <a:pt x="12" y="248"/>
                  </a:lnTo>
                  <a:lnTo>
                    <a:pt x="10" y="253"/>
                  </a:lnTo>
                  <a:close/>
                  <a:moveTo>
                    <a:pt x="31" y="205"/>
                  </a:moveTo>
                  <a:lnTo>
                    <a:pt x="22" y="201"/>
                  </a:lnTo>
                  <a:lnTo>
                    <a:pt x="45" y="146"/>
                  </a:lnTo>
                  <a:lnTo>
                    <a:pt x="52" y="149"/>
                  </a:lnTo>
                  <a:lnTo>
                    <a:pt x="31" y="205"/>
                  </a:lnTo>
                  <a:close/>
                  <a:moveTo>
                    <a:pt x="66" y="118"/>
                  </a:moveTo>
                  <a:lnTo>
                    <a:pt x="57" y="116"/>
                  </a:lnTo>
                  <a:lnTo>
                    <a:pt x="64" y="102"/>
                  </a:lnTo>
                  <a:lnTo>
                    <a:pt x="73" y="104"/>
                  </a:lnTo>
                  <a:lnTo>
                    <a:pt x="66" y="118"/>
                  </a:lnTo>
                  <a:close/>
                  <a:moveTo>
                    <a:pt x="90" y="59"/>
                  </a:moveTo>
                  <a:lnTo>
                    <a:pt x="83" y="57"/>
                  </a:lnTo>
                  <a:lnTo>
                    <a:pt x="104" y="0"/>
                  </a:lnTo>
                  <a:lnTo>
                    <a:pt x="114" y="5"/>
                  </a:lnTo>
                  <a:lnTo>
                    <a:pt x="9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7"/>
            <p:cNvSpPr>
              <a:spLocks noEditPoints="1"/>
            </p:cNvSpPr>
            <p:nvPr/>
          </p:nvSpPr>
          <p:spPr bwMode="auto">
            <a:xfrm>
              <a:off x="6164263" y="3541713"/>
              <a:ext cx="142875" cy="292100"/>
            </a:xfrm>
            <a:custGeom>
              <a:avLst/>
              <a:gdLst>
                <a:gd name="T0" fmla="*/ 83 w 90"/>
                <a:gd name="T1" fmla="*/ 184 h 184"/>
                <a:gd name="T2" fmla="*/ 81 w 90"/>
                <a:gd name="T3" fmla="*/ 184 h 184"/>
                <a:gd name="T4" fmla="*/ 90 w 90"/>
                <a:gd name="T5" fmla="*/ 180 h 184"/>
                <a:gd name="T6" fmla="*/ 90 w 90"/>
                <a:gd name="T7" fmla="*/ 180 h 184"/>
                <a:gd name="T8" fmla="*/ 83 w 90"/>
                <a:gd name="T9" fmla="*/ 184 h 184"/>
                <a:gd name="T10" fmla="*/ 64 w 90"/>
                <a:gd name="T11" fmla="*/ 147 h 184"/>
                <a:gd name="T12" fmla="*/ 52 w 90"/>
                <a:gd name="T13" fmla="*/ 121 h 184"/>
                <a:gd name="T14" fmla="*/ 62 w 90"/>
                <a:gd name="T15" fmla="*/ 116 h 184"/>
                <a:gd name="T16" fmla="*/ 73 w 90"/>
                <a:gd name="T17" fmla="*/ 144 h 184"/>
                <a:gd name="T18" fmla="*/ 64 w 90"/>
                <a:gd name="T19" fmla="*/ 147 h 184"/>
                <a:gd name="T20" fmla="*/ 43 w 90"/>
                <a:gd name="T21" fmla="*/ 99 h 184"/>
                <a:gd name="T22" fmla="*/ 31 w 90"/>
                <a:gd name="T23" fmla="*/ 71 h 184"/>
                <a:gd name="T24" fmla="*/ 40 w 90"/>
                <a:gd name="T25" fmla="*/ 69 h 184"/>
                <a:gd name="T26" fmla="*/ 52 w 90"/>
                <a:gd name="T27" fmla="*/ 95 h 184"/>
                <a:gd name="T28" fmla="*/ 43 w 90"/>
                <a:gd name="T29" fmla="*/ 99 h 184"/>
                <a:gd name="T30" fmla="*/ 14 w 90"/>
                <a:gd name="T31" fmla="*/ 36 h 184"/>
                <a:gd name="T32" fmla="*/ 0 w 90"/>
                <a:gd name="T33" fmla="*/ 5 h 184"/>
                <a:gd name="T34" fmla="*/ 10 w 90"/>
                <a:gd name="T35" fmla="*/ 0 h 184"/>
                <a:gd name="T36" fmla="*/ 24 w 90"/>
                <a:gd name="T37" fmla="*/ 33 h 184"/>
                <a:gd name="T38" fmla="*/ 14 w 90"/>
                <a:gd name="T39" fmla="*/ 3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84">
                  <a:moveTo>
                    <a:pt x="83" y="184"/>
                  </a:moveTo>
                  <a:lnTo>
                    <a:pt x="81" y="184"/>
                  </a:lnTo>
                  <a:lnTo>
                    <a:pt x="90" y="180"/>
                  </a:lnTo>
                  <a:lnTo>
                    <a:pt x="90" y="180"/>
                  </a:lnTo>
                  <a:lnTo>
                    <a:pt x="83" y="184"/>
                  </a:lnTo>
                  <a:close/>
                  <a:moveTo>
                    <a:pt x="64" y="147"/>
                  </a:moveTo>
                  <a:lnTo>
                    <a:pt x="52" y="121"/>
                  </a:lnTo>
                  <a:lnTo>
                    <a:pt x="62" y="116"/>
                  </a:lnTo>
                  <a:lnTo>
                    <a:pt x="73" y="144"/>
                  </a:lnTo>
                  <a:lnTo>
                    <a:pt x="64" y="147"/>
                  </a:lnTo>
                  <a:close/>
                  <a:moveTo>
                    <a:pt x="43" y="99"/>
                  </a:moveTo>
                  <a:lnTo>
                    <a:pt x="31" y="71"/>
                  </a:lnTo>
                  <a:lnTo>
                    <a:pt x="40" y="69"/>
                  </a:lnTo>
                  <a:lnTo>
                    <a:pt x="52" y="95"/>
                  </a:lnTo>
                  <a:lnTo>
                    <a:pt x="43" y="99"/>
                  </a:lnTo>
                  <a:close/>
                  <a:moveTo>
                    <a:pt x="14" y="36"/>
                  </a:moveTo>
                  <a:lnTo>
                    <a:pt x="0" y="5"/>
                  </a:lnTo>
                  <a:lnTo>
                    <a:pt x="10" y="0"/>
                  </a:lnTo>
                  <a:lnTo>
                    <a:pt x="24" y="33"/>
                  </a:lnTo>
                  <a:lnTo>
                    <a:pt x="14"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Freeform 16"/>
          <p:cNvSpPr>
            <a:spLocks noEditPoints="1"/>
          </p:cNvSpPr>
          <p:nvPr/>
        </p:nvSpPr>
        <p:spPr bwMode="auto">
          <a:xfrm>
            <a:off x="5905648" y="2253860"/>
            <a:ext cx="309334" cy="371595"/>
          </a:xfrm>
          <a:custGeom>
            <a:avLst/>
            <a:gdLst>
              <a:gd name="T0" fmla="*/ 19 w 76"/>
              <a:gd name="T1" fmla="*/ 55 h 91"/>
              <a:gd name="T2" fmla="*/ 2 w 76"/>
              <a:gd name="T3" fmla="*/ 47 h 91"/>
              <a:gd name="T4" fmla="*/ 0 w 76"/>
              <a:gd name="T5" fmla="*/ 46 h 91"/>
              <a:gd name="T6" fmla="*/ 19 w 76"/>
              <a:gd name="T7" fmla="*/ 37 h 91"/>
              <a:gd name="T8" fmla="*/ 51 w 76"/>
              <a:gd name="T9" fmla="*/ 0 h 91"/>
              <a:gd name="T10" fmla="*/ 54 w 76"/>
              <a:gd name="T11" fmla="*/ 0 h 91"/>
              <a:gd name="T12" fmla="*/ 41 w 76"/>
              <a:gd name="T13" fmla="*/ 32 h 91"/>
              <a:gd name="T14" fmla="*/ 42 w 76"/>
              <a:gd name="T15" fmla="*/ 34 h 91"/>
              <a:gd name="T16" fmla="*/ 74 w 76"/>
              <a:gd name="T17" fmla="*/ 30 h 91"/>
              <a:gd name="T18" fmla="*/ 75 w 76"/>
              <a:gd name="T19" fmla="*/ 30 h 91"/>
              <a:gd name="T20" fmla="*/ 76 w 76"/>
              <a:gd name="T21" fmla="*/ 30 h 91"/>
              <a:gd name="T22" fmla="*/ 74 w 76"/>
              <a:gd name="T23" fmla="*/ 46 h 91"/>
              <a:gd name="T24" fmla="*/ 76 w 76"/>
              <a:gd name="T25" fmla="*/ 60 h 91"/>
              <a:gd name="T26" fmla="*/ 75 w 76"/>
              <a:gd name="T27" fmla="*/ 60 h 91"/>
              <a:gd name="T28" fmla="*/ 76 w 76"/>
              <a:gd name="T29" fmla="*/ 61 h 91"/>
              <a:gd name="T30" fmla="*/ 74 w 76"/>
              <a:gd name="T31" fmla="*/ 61 h 91"/>
              <a:gd name="T32" fmla="*/ 41 w 76"/>
              <a:gd name="T33" fmla="*/ 57 h 91"/>
              <a:gd name="T34" fmla="*/ 41 w 76"/>
              <a:gd name="T35" fmla="*/ 59 h 91"/>
              <a:gd name="T36" fmla="*/ 53 w 76"/>
              <a:gd name="T37" fmla="*/ 89 h 91"/>
              <a:gd name="T38" fmla="*/ 54 w 76"/>
              <a:gd name="T39" fmla="*/ 91 h 91"/>
              <a:gd name="T40" fmla="*/ 20 w 76"/>
              <a:gd name="T41" fmla="*/ 53 h 91"/>
              <a:gd name="T42" fmla="*/ 21 w 76"/>
              <a:gd name="T43" fmla="*/ 54 h 91"/>
              <a:gd name="T44" fmla="*/ 50 w 76"/>
              <a:gd name="T45" fmla="*/ 88 h 91"/>
              <a:gd name="T46" fmla="*/ 39 w 76"/>
              <a:gd name="T47" fmla="*/ 59 h 91"/>
              <a:gd name="T48" fmla="*/ 39 w 76"/>
              <a:gd name="T49" fmla="*/ 56 h 91"/>
              <a:gd name="T50" fmla="*/ 40 w 76"/>
              <a:gd name="T51" fmla="*/ 55 h 91"/>
              <a:gd name="T52" fmla="*/ 73 w 76"/>
              <a:gd name="T53" fmla="*/ 59 h 91"/>
              <a:gd name="T54" fmla="*/ 71 w 76"/>
              <a:gd name="T55" fmla="*/ 46 h 91"/>
              <a:gd name="T56" fmla="*/ 73 w 76"/>
              <a:gd name="T57" fmla="*/ 33 h 91"/>
              <a:gd name="T58" fmla="*/ 41 w 76"/>
              <a:gd name="T59" fmla="*/ 37 h 91"/>
              <a:gd name="T60" fmla="*/ 39 w 76"/>
              <a:gd name="T61" fmla="*/ 36 h 91"/>
              <a:gd name="T62" fmla="*/ 39 w 76"/>
              <a:gd name="T63" fmla="*/ 32 h 91"/>
              <a:gd name="T64" fmla="*/ 49 w 76"/>
              <a:gd name="T65" fmla="*/ 3 h 91"/>
              <a:gd name="T66" fmla="*/ 21 w 76"/>
              <a:gd name="T67" fmla="*/ 38 h 91"/>
              <a:gd name="T68" fmla="*/ 20 w 76"/>
              <a:gd name="T69" fmla="*/ 39 h 91"/>
              <a:gd name="T70" fmla="*/ 5 w 76"/>
              <a:gd name="T7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91">
                <a:moveTo>
                  <a:pt x="52" y="91"/>
                </a:moveTo>
                <a:cubicBezTo>
                  <a:pt x="37" y="90"/>
                  <a:pt x="22" y="72"/>
                  <a:pt x="19" y="55"/>
                </a:cubicBezTo>
                <a:cubicBezTo>
                  <a:pt x="19" y="55"/>
                  <a:pt x="19" y="55"/>
                  <a:pt x="19" y="55"/>
                </a:cubicBezTo>
                <a:cubicBezTo>
                  <a:pt x="12" y="53"/>
                  <a:pt x="6" y="50"/>
                  <a:pt x="2" y="47"/>
                </a:cubicBezTo>
                <a:cubicBezTo>
                  <a:pt x="2" y="47"/>
                  <a:pt x="2" y="47"/>
                  <a:pt x="2" y="47"/>
                </a:cubicBezTo>
                <a:cubicBezTo>
                  <a:pt x="0" y="46"/>
                  <a:pt x="0" y="46"/>
                  <a:pt x="0" y="46"/>
                </a:cubicBezTo>
                <a:cubicBezTo>
                  <a:pt x="2" y="45"/>
                  <a:pt x="2" y="45"/>
                  <a:pt x="2" y="45"/>
                </a:cubicBezTo>
                <a:cubicBezTo>
                  <a:pt x="6" y="41"/>
                  <a:pt x="12" y="39"/>
                  <a:pt x="19" y="37"/>
                </a:cubicBezTo>
                <a:cubicBezTo>
                  <a:pt x="19" y="37"/>
                  <a:pt x="19" y="37"/>
                  <a:pt x="19" y="37"/>
                </a:cubicBezTo>
                <a:cubicBezTo>
                  <a:pt x="22" y="20"/>
                  <a:pt x="36" y="1"/>
                  <a:pt x="51" y="0"/>
                </a:cubicBezTo>
                <a:cubicBezTo>
                  <a:pt x="51" y="0"/>
                  <a:pt x="51" y="0"/>
                  <a:pt x="51" y="0"/>
                </a:cubicBezTo>
                <a:cubicBezTo>
                  <a:pt x="54" y="0"/>
                  <a:pt x="54" y="0"/>
                  <a:pt x="54" y="0"/>
                </a:cubicBezTo>
                <a:cubicBezTo>
                  <a:pt x="52" y="2"/>
                  <a:pt x="52" y="2"/>
                  <a:pt x="52" y="2"/>
                </a:cubicBezTo>
                <a:cubicBezTo>
                  <a:pt x="49" y="8"/>
                  <a:pt x="41" y="22"/>
                  <a:pt x="41" y="32"/>
                </a:cubicBezTo>
                <a:cubicBezTo>
                  <a:pt x="41" y="32"/>
                  <a:pt x="41" y="32"/>
                  <a:pt x="41" y="32"/>
                </a:cubicBezTo>
                <a:cubicBezTo>
                  <a:pt x="41" y="33"/>
                  <a:pt x="42" y="34"/>
                  <a:pt x="42" y="34"/>
                </a:cubicBezTo>
                <a:cubicBezTo>
                  <a:pt x="42" y="34"/>
                  <a:pt x="42" y="34"/>
                  <a:pt x="42" y="34"/>
                </a:cubicBezTo>
                <a:cubicBezTo>
                  <a:pt x="49" y="33"/>
                  <a:pt x="68" y="30"/>
                  <a:pt x="74" y="30"/>
                </a:cubicBezTo>
                <a:cubicBezTo>
                  <a:pt x="74" y="30"/>
                  <a:pt x="74" y="30"/>
                  <a:pt x="74" y="30"/>
                </a:cubicBezTo>
                <a:cubicBezTo>
                  <a:pt x="74" y="30"/>
                  <a:pt x="74" y="30"/>
                  <a:pt x="75" y="30"/>
                </a:cubicBezTo>
                <a:cubicBezTo>
                  <a:pt x="75" y="30"/>
                  <a:pt x="75" y="30"/>
                  <a:pt x="75" y="30"/>
                </a:cubicBezTo>
                <a:cubicBezTo>
                  <a:pt x="76" y="30"/>
                  <a:pt x="76" y="30"/>
                  <a:pt x="76" y="30"/>
                </a:cubicBezTo>
                <a:cubicBezTo>
                  <a:pt x="76" y="32"/>
                  <a:pt x="76" y="32"/>
                  <a:pt x="76" y="32"/>
                </a:cubicBezTo>
                <a:cubicBezTo>
                  <a:pt x="74" y="36"/>
                  <a:pt x="74" y="41"/>
                  <a:pt x="74" y="46"/>
                </a:cubicBezTo>
                <a:cubicBezTo>
                  <a:pt x="74" y="46"/>
                  <a:pt x="74" y="46"/>
                  <a:pt x="74" y="46"/>
                </a:cubicBezTo>
                <a:cubicBezTo>
                  <a:pt x="74" y="51"/>
                  <a:pt x="74" y="56"/>
                  <a:pt x="76" y="60"/>
                </a:cubicBezTo>
                <a:cubicBezTo>
                  <a:pt x="76" y="60"/>
                  <a:pt x="76" y="60"/>
                  <a:pt x="76" y="60"/>
                </a:cubicBezTo>
                <a:cubicBezTo>
                  <a:pt x="75" y="60"/>
                  <a:pt x="75" y="60"/>
                  <a:pt x="75" y="60"/>
                </a:cubicBezTo>
                <a:cubicBezTo>
                  <a:pt x="76" y="60"/>
                  <a:pt x="76" y="60"/>
                  <a:pt x="76" y="60"/>
                </a:cubicBezTo>
                <a:cubicBezTo>
                  <a:pt x="76" y="61"/>
                  <a:pt x="76" y="61"/>
                  <a:pt x="76" y="61"/>
                </a:cubicBezTo>
                <a:cubicBezTo>
                  <a:pt x="75" y="61"/>
                  <a:pt x="75" y="61"/>
                  <a:pt x="75" y="61"/>
                </a:cubicBezTo>
                <a:cubicBezTo>
                  <a:pt x="74" y="61"/>
                  <a:pt x="74" y="61"/>
                  <a:pt x="74" y="61"/>
                </a:cubicBezTo>
                <a:cubicBezTo>
                  <a:pt x="74" y="61"/>
                  <a:pt x="74" y="61"/>
                  <a:pt x="74" y="61"/>
                </a:cubicBezTo>
                <a:cubicBezTo>
                  <a:pt x="68" y="61"/>
                  <a:pt x="49" y="58"/>
                  <a:pt x="41" y="57"/>
                </a:cubicBezTo>
                <a:cubicBezTo>
                  <a:pt x="41" y="57"/>
                  <a:pt x="41" y="57"/>
                  <a:pt x="41" y="57"/>
                </a:cubicBezTo>
                <a:cubicBezTo>
                  <a:pt x="41" y="58"/>
                  <a:pt x="41" y="58"/>
                  <a:pt x="41" y="59"/>
                </a:cubicBezTo>
                <a:cubicBezTo>
                  <a:pt x="41" y="59"/>
                  <a:pt x="41" y="59"/>
                  <a:pt x="41" y="59"/>
                </a:cubicBezTo>
                <a:cubicBezTo>
                  <a:pt x="41" y="69"/>
                  <a:pt x="50" y="83"/>
                  <a:pt x="53" y="89"/>
                </a:cubicBezTo>
                <a:cubicBezTo>
                  <a:pt x="53" y="89"/>
                  <a:pt x="53" y="89"/>
                  <a:pt x="53" y="89"/>
                </a:cubicBezTo>
                <a:cubicBezTo>
                  <a:pt x="54" y="91"/>
                  <a:pt x="54" y="91"/>
                  <a:pt x="54" y="91"/>
                </a:cubicBezTo>
                <a:cubicBezTo>
                  <a:pt x="52" y="91"/>
                  <a:pt x="52" y="91"/>
                  <a:pt x="52" y="91"/>
                </a:cubicBezTo>
                <a:close/>
                <a:moveTo>
                  <a:pt x="20" y="53"/>
                </a:moveTo>
                <a:cubicBezTo>
                  <a:pt x="21" y="53"/>
                  <a:pt x="21" y="53"/>
                  <a:pt x="21" y="53"/>
                </a:cubicBezTo>
                <a:cubicBezTo>
                  <a:pt x="21" y="54"/>
                  <a:pt x="21" y="54"/>
                  <a:pt x="21" y="54"/>
                </a:cubicBezTo>
                <a:cubicBezTo>
                  <a:pt x="24" y="69"/>
                  <a:pt x="37" y="85"/>
                  <a:pt x="50" y="88"/>
                </a:cubicBezTo>
                <a:cubicBezTo>
                  <a:pt x="50" y="88"/>
                  <a:pt x="50" y="88"/>
                  <a:pt x="50" y="88"/>
                </a:cubicBezTo>
                <a:cubicBezTo>
                  <a:pt x="46" y="81"/>
                  <a:pt x="39" y="69"/>
                  <a:pt x="39" y="59"/>
                </a:cubicBezTo>
                <a:cubicBezTo>
                  <a:pt x="39" y="59"/>
                  <a:pt x="39" y="59"/>
                  <a:pt x="39" y="59"/>
                </a:cubicBezTo>
                <a:cubicBezTo>
                  <a:pt x="39" y="58"/>
                  <a:pt x="39" y="57"/>
                  <a:pt x="39" y="56"/>
                </a:cubicBezTo>
                <a:cubicBezTo>
                  <a:pt x="39" y="56"/>
                  <a:pt x="39" y="56"/>
                  <a:pt x="39" y="56"/>
                </a:cubicBezTo>
                <a:cubicBezTo>
                  <a:pt x="39" y="54"/>
                  <a:pt x="39" y="54"/>
                  <a:pt x="39" y="54"/>
                </a:cubicBezTo>
                <a:cubicBezTo>
                  <a:pt x="40" y="55"/>
                  <a:pt x="40" y="55"/>
                  <a:pt x="40" y="55"/>
                </a:cubicBezTo>
                <a:cubicBezTo>
                  <a:pt x="46" y="56"/>
                  <a:pt x="66" y="59"/>
                  <a:pt x="73" y="59"/>
                </a:cubicBezTo>
                <a:cubicBezTo>
                  <a:pt x="73" y="59"/>
                  <a:pt x="73" y="59"/>
                  <a:pt x="73" y="59"/>
                </a:cubicBezTo>
                <a:cubicBezTo>
                  <a:pt x="72" y="55"/>
                  <a:pt x="71" y="50"/>
                  <a:pt x="71" y="46"/>
                </a:cubicBezTo>
                <a:cubicBezTo>
                  <a:pt x="71" y="46"/>
                  <a:pt x="71" y="46"/>
                  <a:pt x="71" y="46"/>
                </a:cubicBezTo>
                <a:cubicBezTo>
                  <a:pt x="71" y="41"/>
                  <a:pt x="72" y="37"/>
                  <a:pt x="73" y="33"/>
                </a:cubicBezTo>
                <a:cubicBezTo>
                  <a:pt x="73" y="33"/>
                  <a:pt x="73" y="33"/>
                  <a:pt x="73" y="33"/>
                </a:cubicBezTo>
                <a:cubicBezTo>
                  <a:pt x="66" y="33"/>
                  <a:pt x="47" y="36"/>
                  <a:pt x="41" y="37"/>
                </a:cubicBezTo>
                <a:cubicBezTo>
                  <a:pt x="41" y="37"/>
                  <a:pt x="41" y="37"/>
                  <a:pt x="41" y="37"/>
                </a:cubicBezTo>
                <a:cubicBezTo>
                  <a:pt x="40" y="37"/>
                  <a:pt x="40" y="37"/>
                  <a:pt x="40" y="37"/>
                </a:cubicBezTo>
                <a:cubicBezTo>
                  <a:pt x="39" y="36"/>
                  <a:pt x="39" y="36"/>
                  <a:pt x="39" y="36"/>
                </a:cubicBezTo>
                <a:cubicBezTo>
                  <a:pt x="39" y="35"/>
                  <a:pt x="39" y="33"/>
                  <a:pt x="39" y="32"/>
                </a:cubicBezTo>
                <a:cubicBezTo>
                  <a:pt x="39" y="32"/>
                  <a:pt x="39" y="32"/>
                  <a:pt x="39" y="32"/>
                </a:cubicBezTo>
                <a:cubicBezTo>
                  <a:pt x="39" y="22"/>
                  <a:pt x="45" y="10"/>
                  <a:pt x="49" y="3"/>
                </a:cubicBezTo>
                <a:cubicBezTo>
                  <a:pt x="49" y="3"/>
                  <a:pt x="49" y="3"/>
                  <a:pt x="49" y="3"/>
                </a:cubicBezTo>
                <a:cubicBezTo>
                  <a:pt x="36" y="5"/>
                  <a:pt x="23" y="23"/>
                  <a:pt x="21" y="38"/>
                </a:cubicBezTo>
                <a:cubicBezTo>
                  <a:pt x="21" y="38"/>
                  <a:pt x="21" y="38"/>
                  <a:pt x="21" y="38"/>
                </a:cubicBezTo>
                <a:cubicBezTo>
                  <a:pt x="21" y="39"/>
                  <a:pt x="21" y="39"/>
                  <a:pt x="21" y="39"/>
                </a:cubicBezTo>
                <a:cubicBezTo>
                  <a:pt x="20" y="39"/>
                  <a:pt x="20" y="39"/>
                  <a:pt x="20" y="39"/>
                </a:cubicBezTo>
                <a:cubicBezTo>
                  <a:pt x="14" y="41"/>
                  <a:pt x="9" y="43"/>
                  <a:pt x="5" y="46"/>
                </a:cubicBezTo>
                <a:cubicBezTo>
                  <a:pt x="5" y="46"/>
                  <a:pt x="5" y="46"/>
                  <a:pt x="5" y="46"/>
                </a:cubicBezTo>
                <a:cubicBezTo>
                  <a:pt x="9" y="49"/>
                  <a:pt x="14" y="51"/>
                  <a:pt x="20" y="53"/>
                </a:cubicBezTo>
                <a:close/>
              </a:path>
            </a:pathLst>
          </a:cu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lt1"/>
              </a:solidFill>
            </a:endParaRPr>
          </a:p>
        </p:txBody>
      </p:sp>
      <p:sp>
        <p:nvSpPr>
          <p:cNvPr id="16" name="Freeform 16"/>
          <p:cNvSpPr>
            <a:spLocks noEditPoints="1"/>
          </p:cNvSpPr>
          <p:nvPr/>
        </p:nvSpPr>
        <p:spPr bwMode="auto">
          <a:xfrm rot="584553">
            <a:off x="6921656" y="2121309"/>
            <a:ext cx="329045" cy="395273"/>
          </a:xfrm>
          <a:custGeom>
            <a:avLst/>
            <a:gdLst>
              <a:gd name="T0" fmla="*/ 19 w 76"/>
              <a:gd name="T1" fmla="*/ 55 h 91"/>
              <a:gd name="T2" fmla="*/ 2 w 76"/>
              <a:gd name="T3" fmla="*/ 47 h 91"/>
              <a:gd name="T4" fmla="*/ 0 w 76"/>
              <a:gd name="T5" fmla="*/ 46 h 91"/>
              <a:gd name="T6" fmla="*/ 19 w 76"/>
              <a:gd name="T7" fmla="*/ 37 h 91"/>
              <a:gd name="T8" fmla="*/ 51 w 76"/>
              <a:gd name="T9" fmla="*/ 0 h 91"/>
              <a:gd name="T10" fmla="*/ 54 w 76"/>
              <a:gd name="T11" fmla="*/ 0 h 91"/>
              <a:gd name="T12" fmla="*/ 41 w 76"/>
              <a:gd name="T13" fmla="*/ 32 h 91"/>
              <a:gd name="T14" fmla="*/ 42 w 76"/>
              <a:gd name="T15" fmla="*/ 34 h 91"/>
              <a:gd name="T16" fmla="*/ 74 w 76"/>
              <a:gd name="T17" fmla="*/ 30 h 91"/>
              <a:gd name="T18" fmla="*/ 75 w 76"/>
              <a:gd name="T19" fmla="*/ 30 h 91"/>
              <a:gd name="T20" fmla="*/ 76 w 76"/>
              <a:gd name="T21" fmla="*/ 30 h 91"/>
              <a:gd name="T22" fmla="*/ 74 w 76"/>
              <a:gd name="T23" fmla="*/ 46 h 91"/>
              <a:gd name="T24" fmla="*/ 76 w 76"/>
              <a:gd name="T25" fmla="*/ 60 h 91"/>
              <a:gd name="T26" fmla="*/ 75 w 76"/>
              <a:gd name="T27" fmla="*/ 60 h 91"/>
              <a:gd name="T28" fmla="*/ 76 w 76"/>
              <a:gd name="T29" fmla="*/ 61 h 91"/>
              <a:gd name="T30" fmla="*/ 74 w 76"/>
              <a:gd name="T31" fmla="*/ 61 h 91"/>
              <a:gd name="T32" fmla="*/ 41 w 76"/>
              <a:gd name="T33" fmla="*/ 57 h 91"/>
              <a:gd name="T34" fmla="*/ 41 w 76"/>
              <a:gd name="T35" fmla="*/ 59 h 91"/>
              <a:gd name="T36" fmla="*/ 53 w 76"/>
              <a:gd name="T37" fmla="*/ 89 h 91"/>
              <a:gd name="T38" fmla="*/ 54 w 76"/>
              <a:gd name="T39" fmla="*/ 91 h 91"/>
              <a:gd name="T40" fmla="*/ 20 w 76"/>
              <a:gd name="T41" fmla="*/ 53 h 91"/>
              <a:gd name="T42" fmla="*/ 21 w 76"/>
              <a:gd name="T43" fmla="*/ 54 h 91"/>
              <a:gd name="T44" fmla="*/ 50 w 76"/>
              <a:gd name="T45" fmla="*/ 88 h 91"/>
              <a:gd name="T46" fmla="*/ 39 w 76"/>
              <a:gd name="T47" fmla="*/ 59 h 91"/>
              <a:gd name="T48" fmla="*/ 39 w 76"/>
              <a:gd name="T49" fmla="*/ 56 h 91"/>
              <a:gd name="T50" fmla="*/ 40 w 76"/>
              <a:gd name="T51" fmla="*/ 55 h 91"/>
              <a:gd name="T52" fmla="*/ 73 w 76"/>
              <a:gd name="T53" fmla="*/ 59 h 91"/>
              <a:gd name="T54" fmla="*/ 71 w 76"/>
              <a:gd name="T55" fmla="*/ 46 h 91"/>
              <a:gd name="T56" fmla="*/ 73 w 76"/>
              <a:gd name="T57" fmla="*/ 33 h 91"/>
              <a:gd name="T58" fmla="*/ 41 w 76"/>
              <a:gd name="T59" fmla="*/ 37 h 91"/>
              <a:gd name="T60" fmla="*/ 39 w 76"/>
              <a:gd name="T61" fmla="*/ 36 h 91"/>
              <a:gd name="T62" fmla="*/ 39 w 76"/>
              <a:gd name="T63" fmla="*/ 32 h 91"/>
              <a:gd name="T64" fmla="*/ 49 w 76"/>
              <a:gd name="T65" fmla="*/ 3 h 91"/>
              <a:gd name="T66" fmla="*/ 21 w 76"/>
              <a:gd name="T67" fmla="*/ 38 h 91"/>
              <a:gd name="T68" fmla="*/ 20 w 76"/>
              <a:gd name="T69" fmla="*/ 39 h 91"/>
              <a:gd name="T70" fmla="*/ 5 w 76"/>
              <a:gd name="T7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91">
                <a:moveTo>
                  <a:pt x="52" y="91"/>
                </a:moveTo>
                <a:cubicBezTo>
                  <a:pt x="37" y="90"/>
                  <a:pt x="22" y="72"/>
                  <a:pt x="19" y="55"/>
                </a:cubicBezTo>
                <a:cubicBezTo>
                  <a:pt x="19" y="55"/>
                  <a:pt x="19" y="55"/>
                  <a:pt x="19" y="55"/>
                </a:cubicBezTo>
                <a:cubicBezTo>
                  <a:pt x="12" y="53"/>
                  <a:pt x="6" y="50"/>
                  <a:pt x="2" y="47"/>
                </a:cubicBezTo>
                <a:cubicBezTo>
                  <a:pt x="2" y="47"/>
                  <a:pt x="2" y="47"/>
                  <a:pt x="2" y="47"/>
                </a:cubicBezTo>
                <a:cubicBezTo>
                  <a:pt x="0" y="46"/>
                  <a:pt x="0" y="46"/>
                  <a:pt x="0" y="46"/>
                </a:cubicBezTo>
                <a:cubicBezTo>
                  <a:pt x="2" y="45"/>
                  <a:pt x="2" y="45"/>
                  <a:pt x="2" y="45"/>
                </a:cubicBezTo>
                <a:cubicBezTo>
                  <a:pt x="6" y="41"/>
                  <a:pt x="12" y="39"/>
                  <a:pt x="19" y="37"/>
                </a:cubicBezTo>
                <a:cubicBezTo>
                  <a:pt x="19" y="37"/>
                  <a:pt x="19" y="37"/>
                  <a:pt x="19" y="37"/>
                </a:cubicBezTo>
                <a:cubicBezTo>
                  <a:pt x="22" y="20"/>
                  <a:pt x="36" y="1"/>
                  <a:pt x="51" y="0"/>
                </a:cubicBezTo>
                <a:cubicBezTo>
                  <a:pt x="51" y="0"/>
                  <a:pt x="51" y="0"/>
                  <a:pt x="51" y="0"/>
                </a:cubicBezTo>
                <a:cubicBezTo>
                  <a:pt x="54" y="0"/>
                  <a:pt x="54" y="0"/>
                  <a:pt x="54" y="0"/>
                </a:cubicBezTo>
                <a:cubicBezTo>
                  <a:pt x="52" y="2"/>
                  <a:pt x="52" y="2"/>
                  <a:pt x="52" y="2"/>
                </a:cubicBezTo>
                <a:cubicBezTo>
                  <a:pt x="49" y="8"/>
                  <a:pt x="41" y="22"/>
                  <a:pt x="41" y="32"/>
                </a:cubicBezTo>
                <a:cubicBezTo>
                  <a:pt x="41" y="32"/>
                  <a:pt x="41" y="32"/>
                  <a:pt x="41" y="32"/>
                </a:cubicBezTo>
                <a:cubicBezTo>
                  <a:pt x="41" y="33"/>
                  <a:pt x="42" y="34"/>
                  <a:pt x="42" y="34"/>
                </a:cubicBezTo>
                <a:cubicBezTo>
                  <a:pt x="42" y="34"/>
                  <a:pt x="42" y="34"/>
                  <a:pt x="42" y="34"/>
                </a:cubicBezTo>
                <a:cubicBezTo>
                  <a:pt x="49" y="33"/>
                  <a:pt x="68" y="30"/>
                  <a:pt x="74" y="30"/>
                </a:cubicBezTo>
                <a:cubicBezTo>
                  <a:pt x="74" y="30"/>
                  <a:pt x="74" y="30"/>
                  <a:pt x="74" y="30"/>
                </a:cubicBezTo>
                <a:cubicBezTo>
                  <a:pt x="74" y="30"/>
                  <a:pt x="74" y="30"/>
                  <a:pt x="75" y="30"/>
                </a:cubicBezTo>
                <a:cubicBezTo>
                  <a:pt x="75" y="30"/>
                  <a:pt x="75" y="30"/>
                  <a:pt x="75" y="30"/>
                </a:cubicBezTo>
                <a:cubicBezTo>
                  <a:pt x="76" y="30"/>
                  <a:pt x="76" y="30"/>
                  <a:pt x="76" y="30"/>
                </a:cubicBezTo>
                <a:cubicBezTo>
                  <a:pt x="76" y="32"/>
                  <a:pt x="76" y="32"/>
                  <a:pt x="76" y="32"/>
                </a:cubicBezTo>
                <a:cubicBezTo>
                  <a:pt x="74" y="36"/>
                  <a:pt x="74" y="41"/>
                  <a:pt x="74" y="46"/>
                </a:cubicBezTo>
                <a:cubicBezTo>
                  <a:pt x="74" y="46"/>
                  <a:pt x="74" y="46"/>
                  <a:pt x="74" y="46"/>
                </a:cubicBezTo>
                <a:cubicBezTo>
                  <a:pt x="74" y="51"/>
                  <a:pt x="74" y="56"/>
                  <a:pt x="76" y="60"/>
                </a:cubicBezTo>
                <a:cubicBezTo>
                  <a:pt x="76" y="60"/>
                  <a:pt x="76" y="60"/>
                  <a:pt x="76" y="60"/>
                </a:cubicBezTo>
                <a:cubicBezTo>
                  <a:pt x="75" y="60"/>
                  <a:pt x="75" y="60"/>
                  <a:pt x="75" y="60"/>
                </a:cubicBezTo>
                <a:cubicBezTo>
                  <a:pt x="76" y="60"/>
                  <a:pt x="76" y="60"/>
                  <a:pt x="76" y="60"/>
                </a:cubicBezTo>
                <a:cubicBezTo>
                  <a:pt x="76" y="61"/>
                  <a:pt x="76" y="61"/>
                  <a:pt x="76" y="61"/>
                </a:cubicBezTo>
                <a:cubicBezTo>
                  <a:pt x="75" y="61"/>
                  <a:pt x="75" y="61"/>
                  <a:pt x="75" y="61"/>
                </a:cubicBezTo>
                <a:cubicBezTo>
                  <a:pt x="74" y="61"/>
                  <a:pt x="74" y="61"/>
                  <a:pt x="74" y="61"/>
                </a:cubicBezTo>
                <a:cubicBezTo>
                  <a:pt x="74" y="61"/>
                  <a:pt x="74" y="61"/>
                  <a:pt x="74" y="61"/>
                </a:cubicBezTo>
                <a:cubicBezTo>
                  <a:pt x="68" y="61"/>
                  <a:pt x="49" y="58"/>
                  <a:pt x="41" y="57"/>
                </a:cubicBezTo>
                <a:cubicBezTo>
                  <a:pt x="41" y="57"/>
                  <a:pt x="41" y="57"/>
                  <a:pt x="41" y="57"/>
                </a:cubicBezTo>
                <a:cubicBezTo>
                  <a:pt x="41" y="58"/>
                  <a:pt x="41" y="58"/>
                  <a:pt x="41" y="59"/>
                </a:cubicBezTo>
                <a:cubicBezTo>
                  <a:pt x="41" y="59"/>
                  <a:pt x="41" y="59"/>
                  <a:pt x="41" y="59"/>
                </a:cubicBezTo>
                <a:cubicBezTo>
                  <a:pt x="41" y="69"/>
                  <a:pt x="50" y="83"/>
                  <a:pt x="53" y="89"/>
                </a:cubicBezTo>
                <a:cubicBezTo>
                  <a:pt x="53" y="89"/>
                  <a:pt x="53" y="89"/>
                  <a:pt x="53" y="89"/>
                </a:cubicBezTo>
                <a:cubicBezTo>
                  <a:pt x="54" y="91"/>
                  <a:pt x="54" y="91"/>
                  <a:pt x="54" y="91"/>
                </a:cubicBezTo>
                <a:cubicBezTo>
                  <a:pt x="52" y="91"/>
                  <a:pt x="52" y="91"/>
                  <a:pt x="52" y="91"/>
                </a:cubicBezTo>
                <a:close/>
                <a:moveTo>
                  <a:pt x="20" y="53"/>
                </a:moveTo>
                <a:cubicBezTo>
                  <a:pt x="21" y="53"/>
                  <a:pt x="21" y="53"/>
                  <a:pt x="21" y="53"/>
                </a:cubicBezTo>
                <a:cubicBezTo>
                  <a:pt x="21" y="54"/>
                  <a:pt x="21" y="54"/>
                  <a:pt x="21" y="54"/>
                </a:cubicBezTo>
                <a:cubicBezTo>
                  <a:pt x="24" y="69"/>
                  <a:pt x="37" y="85"/>
                  <a:pt x="50" y="88"/>
                </a:cubicBezTo>
                <a:cubicBezTo>
                  <a:pt x="50" y="88"/>
                  <a:pt x="50" y="88"/>
                  <a:pt x="50" y="88"/>
                </a:cubicBezTo>
                <a:cubicBezTo>
                  <a:pt x="46" y="81"/>
                  <a:pt x="39" y="69"/>
                  <a:pt x="39" y="59"/>
                </a:cubicBezTo>
                <a:cubicBezTo>
                  <a:pt x="39" y="59"/>
                  <a:pt x="39" y="59"/>
                  <a:pt x="39" y="59"/>
                </a:cubicBezTo>
                <a:cubicBezTo>
                  <a:pt x="39" y="58"/>
                  <a:pt x="39" y="57"/>
                  <a:pt x="39" y="56"/>
                </a:cubicBezTo>
                <a:cubicBezTo>
                  <a:pt x="39" y="56"/>
                  <a:pt x="39" y="56"/>
                  <a:pt x="39" y="56"/>
                </a:cubicBezTo>
                <a:cubicBezTo>
                  <a:pt x="39" y="54"/>
                  <a:pt x="39" y="54"/>
                  <a:pt x="39" y="54"/>
                </a:cubicBezTo>
                <a:cubicBezTo>
                  <a:pt x="40" y="55"/>
                  <a:pt x="40" y="55"/>
                  <a:pt x="40" y="55"/>
                </a:cubicBezTo>
                <a:cubicBezTo>
                  <a:pt x="46" y="56"/>
                  <a:pt x="66" y="59"/>
                  <a:pt x="73" y="59"/>
                </a:cubicBezTo>
                <a:cubicBezTo>
                  <a:pt x="73" y="59"/>
                  <a:pt x="73" y="59"/>
                  <a:pt x="73" y="59"/>
                </a:cubicBezTo>
                <a:cubicBezTo>
                  <a:pt x="72" y="55"/>
                  <a:pt x="71" y="50"/>
                  <a:pt x="71" y="46"/>
                </a:cubicBezTo>
                <a:cubicBezTo>
                  <a:pt x="71" y="46"/>
                  <a:pt x="71" y="46"/>
                  <a:pt x="71" y="46"/>
                </a:cubicBezTo>
                <a:cubicBezTo>
                  <a:pt x="71" y="41"/>
                  <a:pt x="72" y="37"/>
                  <a:pt x="73" y="33"/>
                </a:cubicBezTo>
                <a:cubicBezTo>
                  <a:pt x="73" y="33"/>
                  <a:pt x="73" y="33"/>
                  <a:pt x="73" y="33"/>
                </a:cubicBezTo>
                <a:cubicBezTo>
                  <a:pt x="66" y="33"/>
                  <a:pt x="47" y="36"/>
                  <a:pt x="41" y="37"/>
                </a:cubicBezTo>
                <a:cubicBezTo>
                  <a:pt x="41" y="37"/>
                  <a:pt x="41" y="37"/>
                  <a:pt x="41" y="37"/>
                </a:cubicBezTo>
                <a:cubicBezTo>
                  <a:pt x="40" y="37"/>
                  <a:pt x="40" y="37"/>
                  <a:pt x="40" y="37"/>
                </a:cubicBezTo>
                <a:cubicBezTo>
                  <a:pt x="39" y="36"/>
                  <a:pt x="39" y="36"/>
                  <a:pt x="39" y="36"/>
                </a:cubicBezTo>
                <a:cubicBezTo>
                  <a:pt x="39" y="35"/>
                  <a:pt x="39" y="33"/>
                  <a:pt x="39" y="32"/>
                </a:cubicBezTo>
                <a:cubicBezTo>
                  <a:pt x="39" y="32"/>
                  <a:pt x="39" y="32"/>
                  <a:pt x="39" y="32"/>
                </a:cubicBezTo>
                <a:cubicBezTo>
                  <a:pt x="39" y="22"/>
                  <a:pt x="45" y="10"/>
                  <a:pt x="49" y="3"/>
                </a:cubicBezTo>
                <a:cubicBezTo>
                  <a:pt x="49" y="3"/>
                  <a:pt x="49" y="3"/>
                  <a:pt x="49" y="3"/>
                </a:cubicBezTo>
                <a:cubicBezTo>
                  <a:pt x="36" y="5"/>
                  <a:pt x="23" y="23"/>
                  <a:pt x="21" y="38"/>
                </a:cubicBezTo>
                <a:cubicBezTo>
                  <a:pt x="21" y="38"/>
                  <a:pt x="21" y="38"/>
                  <a:pt x="21" y="38"/>
                </a:cubicBezTo>
                <a:cubicBezTo>
                  <a:pt x="21" y="39"/>
                  <a:pt x="21" y="39"/>
                  <a:pt x="21" y="39"/>
                </a:cubicBezTo>
                <a:cubicBezTo>
                  <a:pt x="20" y="39"/>
                  <a:pt x="20" y="39"/>
                  <a:pt x="20" y="39"/>
                </a:cubicBezTo>
                <a:cubicBezTo>
                  <a:pt x="14" y="41"/>
                  <a:pt x="9" y="43"/>
                  <a:pt x="5" y="46"/>
                </a:cubicBezTo>
                <a:cubicBezTo>
                  <a:pt x="5" y="46"/>
                  <a:pt x="5" y="46"/>
                  <a:pt x="5" y="46"/>
                </a:cubicBezTo>
                <a:cubicBezTo>
                  <a:pt x="9" y="49"/>
                  <a:pt x="14" y="51"/>
                  <a:pt x="20" y="53"/>
                </a:cubicBezTo>
                <a:close/>
              </a:path>
            </a:pathLst>
          </a:cu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lt1"/>
              </a:solidFill>
            </a:endParaRPr>
          </a:p>
        </p:txBody>
      </p:sp>
      <p:grpSp>
        <p:nvGrpSpPr>
          <p:cNvPr id="17" name="组合 16"/>
          <p:cNvGrpSpPr/>
          <p:nvPr>
            <p:custDataLst>
              <p:tags r:id="rId1"/>
            </p:custDataLst>
          </p:nvPr>
        </p:nvGrpSpPr>
        <p:grpSpPr>
          <a:xfrm>
            <a:off x="3344387" y="2786867"/>
            <a:ext cx="932180" cy="998854"/>
            <a:chOff x="2387669" y="1429930"/>
            <a:chExt cx="699226" cy="749141"/>
          </a:xfrm>
        </p:grpSpPr>
        <p:grpSp>
          <p:nvGrpSpPr>
            <p:cNvPr id="18" name="组合 17"/>
            <p:cNvGrpSpPr/>
            <p:nvPr/>
          </p:nvGrpSpPr>
          <p:grpSpPr>
            <a:xfrm>
              <a:off x="2411760" y="1490614"/>
              <a:ext cx="648072" cy="648072"/>
              <a:chOff x="1907704" y="1131590"/>
              <a:chExt cx="1008112" cy="1008112"/>
            </a:xfrm>
          </p:grpSpPr>
          <p:sp>
            <p:nvSpPr>
              <p:cNvPr id="20" name="矩形 19"/>
              <p:cNvSpPr/>
              <p:nvPr>
                <p:custDataLst>
                  <p:tags r:id="rId2"/>
                </p:custDataLst>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21" name="直接连接符 20"/>
              <p:cNvCxnSpPr>
                <a:stCxn id="20" idx="1"/>
                <a:endCxn id="20" idx="3"/>
              </p:cNvCxnSpPr>
              <p:nvPr>
                <p:custDataLst>
                  <p:tags r:id="rId3"/>
                </p:custDataLst>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custDataLst>
                  <p:tags r:id="rId4"/>
                </p:custDataLst>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custDataLst>
                <p:tags r:id="rId5"/>
              </p:custDataLst>
            </p:nvPr>
          </p:nvSpPr>
          <p:spPr>
            <a:xfrm>
              <a:off x="2387669" y="1429930"/>
              <a:ext cx="699226" cy="749141"/>
            </a:xfrm>
            <a:prstGeom prst="rect">
              <a:avLst/>
            </a:prstGeom>
          </p:spPr>
          <p:txBody>
            <a:bodyPr wrap="none">
              <a:spAutoFit/>
            </a:bodyPr>
            <a:lstStyle/>
            <a:p>
              <a:pPr algn="ctr"/>
              <a:r>
                <a:rPr lang="zh-CN" altLang="en-US" sz="5900" dirty="0">
                  <a:solidFill>
                    <a:schemeClr val="bg1">
                      <a:alpha val="79000"/>
                    </a:schemeClr>
                  </a:solidFill>
                  <a:latin typeface="+mj-ea"/>
                  <a:ea typeface="+mj-ea"/>
                </a:rPr>
                <a:t>系</a:t>
              </a:r>
              <a:endParaRPr lang="zh-CN" altLang="en-US" sz="5900" dirty="0">
                <a:solidFill>
                  <a:schemeClr val="bg1">
                    <a:alpha val="79000"/>
                  </a:schemeClr>
                </a:solidFill>
                <a:latin typeface="+mj-ea"/>
                <a:ea typeface="+mj-ea"/>
              </a:endParaRPr>
            </a:p>
          </p:txBody>
        </p:sp>
      </p:grpSp>
      <p:grpSp>
        <p:nvGrpSpPr>
          <p:cNvPr id="23" name="组合 22"/>
          <p:cNvGrpSpPr/>
          <p:nvPr>
            <p:custDataLst>
              <p:tags r:id="rId6"/>
            </p:custDataLst>
          </p:nvPr>
        </p:nvGrpSpPr>
        <p:grpSpPr>
          <a:xfrm>
            <a:off x="4335076" y="2786867"/>
            <a:ext cx="932180" cy="998854"/>
            <a:chOff x="3136593" y="1429930"/>
            <a:chExt cx="699226" cy="749141"/>
          </a:xfrm>
        </p:grpSpPr>
        <p:grpSp>
          <p:nvGrpSpPr>
            <p:cNvPr id="24" name="组合 23"/>
            <p:cNvGrpSpPr/>
            <p:nvPr/>
          </p:nvGrpSpPr>
          <p:grpSpPr>
            <a:xfrm>
              <a:off x="3160683" y="1490614"/>
              <a:ext cx="648072" cy="648072"/>
              <a:chOff x="1907704" y="1131590"/>
              <a:chExt cx="1008112" cy="1008112"/>
            </a:xfrm>
          </p:grpSpPr>
          <p:sp>
            <p:nvSpPr>
              <p:cNvPr id="26" name="矩形 25"/>
              <p:cNvSpPr/>
              <p:nvPr>
                <p:custDataLst>
                  <p:tags r:id="rId7"/>
                </p:custDataLst>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27" name="直接连接符 26"/>
              <p:cNvCxnSpPr>
                <a:stCxn id="26" idx="1"/>
                <a:endCxn id="26" idx="3"/>
              </p:cNvCxnSpPr>
              <p:nvPr>
                <p:custDataLst>
                  <p:tags r:id="rId8"/>
                </p:custDataLst>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custDataLst>
                  <p:tags r:id="rId9"/>
                </p:custDataLst>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custDataLst>
                <p:tags r:id="rId10"/>
              </p:custDataLst>
            </p:nvPr>
          </p:nvSpPr>
          <p:spPr>
            <a:xfrm>
              <a:off x="3136593" y="1429930"/>
              <a:ext cx="699226" cy="749141"/>
            </a:xfrm>
            <a:prstGeom prst="rect">
              <a:avLst/>
            </a:prstGeom>
          </p:spPr>
          <p:txBody>
            <a:bodyPr wrap="none">
              <a:spAutoFit/>
            </a:bodyPr>
            <a:lstStyle/>
            <a:p>
              <a:pPr algn="ctr"/>
              <a:r>
                <a:rPr lang="zh-CN" altLang="en-US" sz="5900" dirty="0">
                  <a:solidFill>
                    <a:schemeClr val="bg1">
                      <a:alpha val="79000"/>
                    </a:schemeClr>
                  </a:solidFill>
                  <a:latin typeface="+mj-ea"/>
                  <a:ea typeface="+mj-ea"/>
                </a:rPr>
                <a:t>统</a:t>
              </a:r>
              <a:endParaRPr lang="zh-CN" altLang="en-US" sz="5900" dirty="0">
                <a:solidFill>
                  <a:schemeClr val="bg1">
                    <a:alpha val="79000"/>
                  </a:schemeClr>
                </a:solidFill>
                <a:latin typeface="+mj-ea"/>
                <a:ea typeface="+mj-ea"/>
              </a:endParaRPr>
            </a:p>
          </p:txBody>
        </p:sp>
      </p:grpSp>
      <p:grpSp>
        <p:nvGrpSpPr>
          <p:cNvPr id="29" name="组合 28"/>
          <p:cNvGrpSpPr/>
          <p:nvPr>
            <p:custDataLst>
              <p:tags r:id="rId11"/>
            </p:custDataLst>
          </p:nvPr>
        </p:nvGrpSpPr>
        <p:grpSpPr>
          <a:xfrm>
            <a:off x="6316463" y="2786867"/>
            <a:ext cx="932180" cy="998854"/>
            <a:chOff x="3915723" y="1429930"/>
            <a:chExt cx="699225" cy="749141"/>
          </a:xfrm>
        </p:grpSpPr>
        <p:grpSp>
          <p:nvGrpSpPr>
            <p:cNvPr id="30" name="组合 29"/>
            <p:cNvGrpSpPr/>
            <p:nvPr/>
          </p:nvGrpSpPr>
          <p:grpSpPr>
            <a:xfrm>
              <a:off x="3939813" y="1490614"/>
              <a:ext cx="648072" cy="648072"/>
              <a:chOff x="1907704" y="1131590"/>
              <a:chExt cx="1008112" cy="1008112"/>
            </a:xfrm>
          </p:grpSpPr>
          <p:sp>
            <p:nvSpPr>
              <p:cNvPr id="32" name="矩形 31"/>
              <p:cNvSpPr/>
              <p:nvPr>
                <p:custDataLst>
                  <p:tags r:id="rId12"/>
                </p:custDataLst>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33" name="直接连接符 32"/>
              <p:cNvCxnSpPr>
                <a:stCxn id="32" idx="1"/>
                <a:endCxn id="32" idx="3"/>
              </p:cNvCxnSpPr>
              <p:nvPr>
                <p:custDataLst>
                  <p:tags r:id="rId13"/>
                </p:custDataLst>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0"/>
                <a:endCxn id="32" idx="2"/>
              </p:cNvCxnSpPr>
              <p:nvPr>
                <p:custDataLst>
                  <p:tags r:id="rId14"/>
                </p:custDataLst>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31" name="矩形 30"/>
            <p:cNvSpPr/>
            <p:nvPr>
              <p:custDataLst>
                <p:tags r:id="rId15"/>
              </p:custDataLst>
            </p:nvPr>
          </p:nvSpPr>
          <p:spPr>
            <a:xfrm>
              <a:off x="3915723" y="1429930"/>
              <a:ext cx="699225" cy="749141"/>
            </a:xfrm>
            <a:prstGeom prst="rect">
              <a:avLst/>
            </a:prstGeom>
          </p:spPr>
          <p:txBody>
            <a:bodyPr wrap="none">
              <a:spAutoFit/>
            </a:bodyPr>
            <a:lstStyle/>
            <a:p>
              <a:pPr algn="ctr"/>
              <a:r>
                <a:rPr lang="zh-CN" altLang="en-US" sz="5900" dirty="0">
                  <a:solidFill>
                    <a:schemeClr val="bg1">
                      <a:alpha val="79000"/>
                    </a:schemeClr>
                  </a:solidFill>
                  <a:latin typeface="+mj-ea"/>
                  <a:ea typeface="+mj-ea"/>
                </a:rPr>
                <a:t>计</a:t>
              </a:r>
              <a:endParaRPr lang="zh-CN" altLang="en-US" sz="5900" dirty="0">
                <a:solidFill>
                  <a:schemeClr val="bg1">
                    <a:alpha val="79000"/>
                  </a:schemeClr>
                </a:solidFill>
                <a:latin typeface="+mj-ea"/>
                <a:ea typeface="+mj-ea"/>
              </a:endParaRPr>
            </a:p>
          </p:txBody>
        </p:sp>
      </p:grpSp>
      <p:grpSp>
        <p:nvGrpSpPr>
          <p:cNvPr id="35" name="组合 34"/>
          <p:cNvGrpSpPr/>
          <p:nvPr>
            <p:custDataLst>
              <p:tags r:id="rId16"/>
            </p:custDataLst>
          </p:nvPr>
        </p:nvGrpSpPr>
        <p:grpSpPr>
          <a:xfrm>
            <a:off x="7307158" y="2786867"/>
            <a:ext cx="932180" cy="998854"/>
            <a:chOff x="4679734" y="1429930"/>
            <a:chExt cx="699225" cy="749141"/>
          </a:xfrm>
        </p:grpSpPr>
        <p:grpSp>
          <p:nvGrpSpPr>
            <p:cNvPr id="36" name="组合 35"/>
            <p:cNvGrpSpPr/>
            <p:nvPr/>
          </p:nvGrpSpPr>
          <p:grpSpPr>
            <a:xfrm>
              <a:off x="4703824" y="1490614"/>
              <a:ext cx="648072" cy="648072"/>
              <a:chOff x="1907704" y="1131590"/>
              <a:chExt cx="1008112" cy="1008112"/>
            </a:xfrm>
          </p:grpSpPr>
          <p:sp>
            <p:nvSpPr>
              <p:cNvPr id="38" name="矩形 37"/>
              <p:cNvSpPr/>
              <p:nvPr>
                <p:custDataLst>
                  <p:tags r:id="rId17"/>
                </p:custDataLst>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39" name="直接连接符 38"/>
              <p:cNvCxnSpPr>
                <a:stCxn id="38" idx="1"/>
                <a:endCxn id="38" idx="3"/>
              </p:cNvCxnSpPr>
              <p:nvPr>
                <p:custDataLst>
                  <p:tags r:id="rId18"/>
                </p:custDataLst>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0"/>
                <a:endCxn id="38" idx="2"/>
              </p:cNvCxnSpPr>
              <p:nvPr>
                <p:custDataLst>
                  <p:tags r:id="rId19"/>
                </p:custDataLst>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custDataLst>
                <p:tags r:id="rId20"/>
              </p:custDataLst>
            </p:nvPr>
          </p:nvSpPr>
          <p:spPr>
            <a:xfrm>
              <a:off x="4679734" y="1429930"/>
              <a:ext cx="699225" cy="749141"/>
            </a:xfrm>
            <a:prstGeom prst="rect">
              <a:avLst/>
            </a:prstGeom>
          </p:spPr>
          <p:txBody>
            <a:bodyPr wrap="none">
              <a:spAutoFit/>
            </a:bodyPr>
            <a:lstStyle/>
            <a:p>
              <a:pPr algn="ctr"/>
              <a:r>
                <a:rPr lang="zh-CN" altLang="en-US" sz="5900" dirty="0">
                  <a:solidFill>
                    <a:schemeClr val="bg1">
                      <a:alpha val="79000"/>
                    </a:schemeClr>
                  </a:solidFill>
                  <a:latin typeface="+mj-ea"/>
                  <a:ea typeface="+mj-ea"/>
                </a:rPr>
                <a:t>概</a:t>
              </a:r>
              <a:endParaRPr lang="zh-CN" altLang="en-US" sz="5900" dirty="0">
                <a:solidFill>
                  <a:schemeClr val="bg1">
                    <a:alpha val="79000"/>
                  </a:schemeClr>
                </a:solidFill>
                <a:latin typeface="+mj-ea"/>
                <a:ea typeface="+mj-ea"/>
              </a:endParaRPr>
            </a:p>
          </p:txBody>
        </p:sp>
      </p:grpSp>
      <p:grpSp>
        <p:nvGrpSpPr>
          <p:cNvPr id="41" name="组合 40"/>
          <p:cNvGrpSpPr/>
          <p:nvPr>
            <p:custDataLst>
              <p:tags r:id="rId21"/>
            </p:custDataLst>
          </p:nvPr>
        </p:nvGrpSpPr>
        <p:grpSpPr>
          <a:xfrm>
            <a:off x="8297844" y="2786867"/>
            <a:ext cx="932180" cy="998854"/>
            <a:chOff x="5414732" y="1429930"/>
            <a:chExt cx="699225" cy="749141"/>
          </a:xfrm>
        </p:grpSpPr>
        <p:grpSp>
          <p:nvGrpSpPr>
            <p:cNvPr id="42" name="组合 41"/>
            <p:cNvGrpSpPr/>
            <p:nvPr/>
          </p:nvGrpSpPr>
          <p:grpSpPr>
            <a:xfrm>
              <a:off x="5438823" y="1490614"/>
              <a:ext cx="648072" cy="648072"/>
              <a:chOff x="1907704" y="1131590"/>
              <a:chExt cx="1008112" cy="1008112"/>
            </a:xfrm>
          </p:grpSpPr>
          <p:sp>
            <p:nvSpPr>
              <p:cNvPr id="44" name="矩形 43"/>
              <p:cNvSpPr/>
              <p:nvPr>
                <p:custDataLst>
                  <p:tags r:id="rId22"/>
                </p:custDataLst>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45" name="直接连接符 44"/>
              <p:cNvCxnSpPr>
                <a:stCxn id="44" idx="1"/>
                <a:endCxn id="44" idx="3"/>
              </p:cNvCxnSpPr>
              <p:nvPr>
                <p:custDataLst>
                  <p:tags r:id="rId23"/>
                </p:custDataLst>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4" idx="0"/>
                <a:endCxn id="44" idx="2"/>
              </p:cNvCxnSpPr>
              <p:nvPr>
                <p:custDataLst>
                  <p:tags r:id="rId24"/>
                </p:custDataLst>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43" name="矩形 42"/>
            <p:cNvSpPr/>
            <p:nvPr>
              <p:custDataLst>
                <p:tags r:id="rId25"/>
              </p:custDataLst>
            </p:nvPr>
          </p:nvSpPr>
          <p:spPr>
            <a:xfrm>
              <a:off x="5414732" y="1429930"/>
              <a:ext cx="699225" cy="749141"/>
            </a:xfrm>
            <a:prstGeom prst="rect">
              <a:avLst/>
            </a:prstGeom>
          </p:spPr>
          <p:txBody>
            <a:bodyPr wrap="none">
              <a:spAutoFit/>
            </a:bodyPr>
            <a:lstStyle/>
            <a:p>
              <a:pPr algn="ctr"/>
              <a:r>
                <a:rPr lang="zh-CN" altLang="en-US" sz="5900" dirty="0">
                  <a:solidFill>
                    <a:schemeClr val="bg1">
                      <a:alpha val="79000"/>
                    </a:schemeClr>
                  </a:solidFill>
                  <a:latin typeface="+mj-ea"/>
                  <a:ea typeface="+mj-ea"/>
                </a:rPr>
                <a:t>览</a:t>
              </a:r>
              <a:endParaRPr lang="zh-CN" altLang="en-US" sz="5900" dirty="0">
                <a:solidFill>
                  <a:schemeClr val="bg1">
                    <a:alpha val="79000"/>
                  </a:schemeClr>
                </a:solidFill>
                <a:latin typeface="+mj-ea"/>
                <a:ea typeface="+mj-ea"/>
              </a:endParaRPr>
            </a:p>
          </p:txBody>
        </p:sp>
      </p:grpSp>
      <p:pic>
        <p:nvPicPr>
          <p:cNvPr id="48" name="Picture 3" descr="C:\Users\ABC\Desktop\GR-010 (2).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43137" y="3623219"/>
            <a:ext cx="1252904" cy="67733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ABC\Desktop\GR-010 (2).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39272" y="3820144"/>
            <a:ext cx="7391859" cy="45666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组合 49"/>
          <p:cNvGrpSpPr/>
          <p:nvPr>
            <p:custDataLst>
              <p:tags r:id="rId28"/>
            </p:custDataLst>
          </p:nvPr>
        </p:nvGrpSpPr>
        <p:grpSpPr>
          <a:xfrm>
            <a:off x="5325772" y="2786867"/>
            <a:ext cx="932180" cy="998854"/>
            <a:chOff x="3136593" y="1429930"/>
            <a:chExt cx="699225" cy="749141"/>
          </a:xfrm>
        </p:grpSpPr>
        <p:grpSp>
          <p:nvGrpSpPr>
            <p:cNvPr id="51" name="组合 50"/>
            <p:cNvGrpSpPr/>
            <p:nvPr/>
          </p:nvGrpSpPr>
          <p:grpSpPr>
            <a:xfrm>
              <a:off x="3160683" y="1490614"/>
              <a:ext cx="648072" cy="648072"/>
              <a:chOff x="1907704" y="1131590"/>
              <a:chExt cx="1008112" cy="1008112"/>
            </a:xfrm>
          </p:grpSpPr>
          <p:sp>
            <p:nvSpPr>
              <p:cNvPr id="53" name="矩形 52"/>
              <p:cNvSpPr/>
              <p:nvPr>
                <p:custDataLst>
                  <p:tags r:id="rId29"/>
                </p:custDataLst>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54" name="直接连接符 53"/>
              <p:cNvCxnSpPr>
                <a:stCxn id="53" idx="1"/>
                <a:endCxn id="53" idx="3"/>
              </p:cNvCxnSpPr>
              <p:nvPr>
                <p:custDataLst>
                  <p:tags r:id="rId30"/>
                </p:custDataLst>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3" idx="0"/>
                <a:endCxn id="53" idx="2"/>
              </p:cNvCxnSpPr>
              <p:nvPr>
                <p:custDataLst>
                  <p:tags r:id="rId31"/>
                </p:custDataLst>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52" name="矩形 51"/>
            <p:cNvSpPr/>
            <p:nvPr>
              <p:custDataLst>
                <p:tags r:id="rId32"/>
              </p:custDataLst>
            </p:nvPr>
          </p:nvSpPr>
          <p:spPr>
            <a:xfrm>
              <a:off x="3136593" y="1429930"/>
              <a:ext cx="699225" cy="749141"/>
            </a:xfrm>
            <a:prstGeom prst="rect">
              <a:avLst/>
            </a:prstGeom>
          </p:spPr>
          <p:txBody>
            <a:bodyPr wrap="none">
              <a:spAutoFit/>
            </a:bodyPr>
            <a:lstStyle/>
            <a:p>
              <a:pPr algn="ctr"/>
              <a:r>
                <a:rPr lang="zh-CN" altLang="en-US" sz="5900" dirty="0">
                  <a:solidFill>
                    <a:schemeClr val="bg1">
                      <a:alpha val="79000"/>
                    </a:schemeClr>
                  </a:solidFill>
                  <a:latin typeface="+mj-ea"/>
                  <a:ea typeface="+mj-ea"/>
                </a:rPr>
                <a:t>设</a:t>
              </a:r>
              <a:endParaRPr lang="zh-CN" altLang="en-US" sz="5900" dirty="0">
                <a:solidFill>
                  <a:schemeClr val="bg1">
                    <a:alpha val="79000"/>
                  </a:schemeClr>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40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6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8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10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22" presetClass="entr" presetSubtype="8" fill="hold" nodeType="withEffect">
                                  <p:stCondLst>
                                    <p:cond delay="160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1000"/>
                                        <p:tgtEl>
                                          <p:spTgt spid="49"/>
                                        </p:tgtEl>
                                      </p:cBhvr>
                                    </p:animEffect>
                                  </p:childTnLst>
                                </p:cTn>
                              </p:par>
                              <p:par>
                                <p:cTn id="31" presetID="1" presetClass="entr" presetSubtype="0" fill="hold" nodeType="withEffect">
                                  <p:stCondLst>
                                    <p:cond delay="1600"/>
                                  </p:stCondLst>
                                  <p:childTnLst>
                                    <p:set>
                                      <p:cBhvr>
                                        <p:cTn id="32" dur="1" fill="hold">
                                          <p:stCondLst>
                                            <p:cond delay="0"/>
                                          </p:stCondLst>
                                        </p:cTn>
                                        <p:tgtEl>
                                          <p:spTgt spid="48"/>
                                        </p:tgtEl>
                                        <p:attrNameLst>
                                          <p:attrName>style.visibility</p:attrName>
                                        </p:attrNameLst>
                                      </p:cBhvr>
                                      <p:to>
                                        <p:strVal val="visible"/>
                                      </p:to>
                                    </p:set>
                                  </p:childTnLst>
                                </p:cTn>
                              </p:par>
                              <p:par>
                                <p:cTn id="33" presetID="63" presetClass="path" presetSubtype="0" accel="50000" decel="50000" fill="hold" nodeType="withEffect">
                                  <p:stCondLst>
                                    <p:cond delay="1600"/>
                                  </p:stCondLst>
                                  <p:childTnLst>
                                    <p:animMotion origin="layout" path="M -0.58697 -0.00432 L 2.22222E-6 4.19753E-6 " pathEditMode="relative" rAng="0" ptsTypes="AA">
                                      <p:cBhvr>
                                        <p:cTn id="34" dur="1000" fill="hold"/>
                                        <p:tgtEl>
                                          <p:spTgt spid="48"/>
                                        </p:tgtEl>
                                        <p:attrNameLst>
                                          <p:attrName>ppt_x</p:attrName>
                                          <p:attrName>ppt_y</p:attrName>
                                        </p:attrNameLst>
                                      </p:cBhvr>
                                      <p:rCtr x="29132" y="0"/>
                                    </p:animMotion>
                                  </p:childTnLst>
                                </p:cTn>
                              </p:par>
                              <p:par>
                                <p:cTn id="35" presetID="2" presetClass="entr" presetSubtype="2" fill="hold" grpId="0" nodeType="withEffect">
                                  <p:stCondLst>
                                    <p:cond delay="380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1+#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2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标题 93"/>
          <p:cNvSpPr>
            <a:spLocks noGrp="1"/>
          </p:cNvSpPr>
          <p:nvPr>
            <p:ph type="title"/>
          </p:nvPr>
        </p:nvSpPr>
        <p:spPr>
          <a:xfrm>
            <a:off x="11267440" y="4314825"/>
            <a:ext cx="1020445" cy="490220"/>
          </a:xfrm>
        </p:spPr>
        <p:txBody>
          <a:bodyPr>
            <a:normAutofit fontScale="90000"/>
          </a:bodyPr>
          <a:p>
            <a:r>
              <a:rPr lang="zh-CN" altLang="en-US" b="1" dirty="0"/>
              <a:t>数</a:t>
            </a:r>
            <a:br>
              <a:rPr lang="zh-CN" altLang="en-US" b="1" dirty="0"/>
            </a:br>
            <a:r>
              <a:rPr lang="zh-CN" altLang="en-US" b="1" dirty="0"/>
              <a:t>据</a:t>
            </a:r>
            <a:br>
              <a:rPr lang="zh-CN" altLang="en-US" b="1" dirty="0"/>
            </a:br>
            <a:r>
              <a:rPr lang="zh-CN" altLang="en-US" b="1" dirty="0"/>
              <a:t>库</a:t>
            </a:r>
            <a:br>
              <a:rPr lang="zh-CN" altLang="en-US" b="1" dirty="0"/>
            </a:br>
            <a:r>
              <a:rPr lang="en-US" altLang="zh-CN" b="1" dirty="0"/>
              <a:t>E-R</a:t>
            </a:r>
            <a:br>
              <a:rPr lang="en-US" altLang="zh-CN" b="1" dirty="0"/>
            </a:br>
            <a:r>
              <a:rPr lang="zh-CN" altLang="en-US" b="1" dirty="0"/>
              <a:t>图</a:t>
            </a:r>
            <a:endParaRPr lang="zh-CN" altLang="en-US" b="1" dirty="0"/>
          </a:p>
        </p:txBody>
      </p:sp>
      <p:pic>
        <p:nvPicPr>
          <p:cNvPr id="3" name="图片 2"/>
          <p:cNvPicPr/>
          <p:nvPr/>
        </p:nvPicPr>
        <p:blipFill>
          <a:blip r:embed="rId1"/>
          <a:stretch>
            <a:fillRect/>
          </a:stretch>
        </p:blipFill>
        <p:spPr>
          <a:xfrm>
            <a:off x="838200" y="476885"/>
            <a:ext cx="10276205" cy="6030595"/>
          </a:xfrm>
          <a:prstGeom prst="rect">
            <a:avLst/>
          </a:prstGeom>
        </p:spPr>
      </p:pic>
      <p:sp>
        <p:nvSpPr>
          <p:cNvPr id="2" name="TextBox 46"/>
          <p:cNvSpPr txBox="1"/>
          <p:nvPr/>
        </p:nvSpPr>
        <p:spPr>
          <a:xfrm>
            <a:off x="10559122" y="117042"/>
            <a:ext cx="1530985" cy="414020"/>
          </a:xfrm>
          <a:prstGeom prst="rect">
            <a:avLst/>
          </a:prstGeom>
          <a:noFill/>
        </p:spPr>
        <p:txBody>
          <a:bodyPr wrap="none" lIns="121908" tIns="60954" rIns="121908" bIns="60954" rtlCol="0">
            <a:spAutoFit/>
          </a:bodyPr>
          <a:p>
            <a:pPr algn="ctr"/>
            <a:r>
              <a:rPr lang="zh-CN" altLang="en-US" dirty="0" smtClean="0">
                <a:solidFill>
                  <a:schemeClr val="bg1">
                    <a:alpha val="70000"/>
                  </a:schemeClr>
                </a:solidFill>
                <a:latin typeface="+mj-ea"/>
                <a:ea typeface="+mj-ea"/>
              </a:rPr>
              <a:t>数据库</a:t>
            </a:r>
            <a:r>
              <a:rPr lang="en-US" altLang="zh-CN" dirty="0" smtClean="0">
                <a:solidFill>
                  <a:schemeClr val="bg1">
                    <a:alpha val="70000"/>
                  </a:schemeClr>
                </a:solidFill>
                <a:latin typeface="+mj-ea"/>
                <a:ea typeface="+mj-ea"/>
              </a:rPr>
              <a:t>E-R</a:t>
            </a:r>
            <a:r>
              <a:rPr lang="zh-CN" altLang="en-US" dirty="0" smtClean="0">
                <a:solidFill>
                  <a:schemeClr val="bg1">
                    <a:alpha val="70000"/>
                  </a:schemeClr>
                </a:solidFill>
                <a:latin typeface="+mj-ea"/>
                <a:ea typeface="+mj-ea"/>
              </a:rPr>
              <a:t>图</a:t>
            </a:r>
            <a:endParaRPr lang="zh-CN" altLang="en-US" dirty="0">
              <a:solidFill>
                <a:schemeClr val="bg1">
                  <a:alpha val="7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6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标题 93"/>
          <p:cNvSpPr>
            <a:spLocks noGrp="1"/>
          </p:cNvSpPr>
          <p:nvPr>
            <p:ph type="title"/>
          </p:nvPr>
        </p:nvSpPr>
        <p:spPr>
          <a:xfrm>
            <a:off x="11267440" y="4314825"/>
            <a:ext cx="1020445" cy="490220"/>
          </a:xfrm>
        </p:spPr>
        <p:txBody>
          <a:bodyPr>
            <a:normAutofit fontScale="90000"/>
          </a:bodyPr>
          <a:p>
            <a:r>
              <a:rPr lang="zh-CN" altLang="en-US" b="1" dirty="0"/>
              <a:t>数</a:t>
            </a:r>
            <a:br>
              <a:rPr lang="zh-CN" altLang="en-US" b="1" dirty="0"/>
            </a:br>
            <a:r>
              <a:rPr lang="zh-CN" altLang="en-US" b="1" dirty="0"/>
              <a:t>据</a:t>
            </a:r>
            <a:br>
              <a:rPr lang="zh-CN" altLang="en-US" b="1" dirty="0"/>
            </a:br>
            <a:r>
              <a:rPr lang="zh-CN" altLang="en-US" b="1" dirty="0"/>
              <a:t>库</a:t>
            </a:r>
            <a:br>
              <a:rPr lang="zh-CN" altLang="en-US" b="1" dirty="0"/>
            </a:br>
            <a:r>
              <a:rPr lang="en-US" altLang="zh-CN" b="1" dirty="0"/>
              <a:t>E-R</a:t>
            </a:r>
            <a:br>
              <a:rPr lang="en-US" altLang="zh-CN" b="1" dirty="0"/>
            </a:br>
            <a:r>
              <a:rPr lang="zh-CN" altLang="en-US" b="1" dirty="0"/>
              <a:t>图</a:t>
            </a:r>
            <a:endParaRPr lang="zh-CN" altLang="en-US" b="1" dirty="0"/>
          </a:p>
        </p:txBody>
      </p:sp>
      <p:sp>
        <p:nvSpPr>
          <p:cNvPr id="2" name="TextBox 46"/>
          <p:cNvSpPr txBox="1"/>
          <p:nvPr/>
        </p:nvSpPr>
        <p:spPr>
          <a:xfrm>
            <a:off x="10559122" y="117042"/>
            <a:ext cx="1530985" cy="414020"/>
          </a:xfrm>
          <a:prstGeom prst="rect">
            <a:avLst/>
          </a:prstGeom>
          <a:noFill/>
        </p:spPr>
        <p:txBody>
          <a:bodyPr wrap="none" lIns="121908" tIns="60954" rIns="121908" bIns="60954" rtlCol="0">
            <a:spAutoFit/>
          </a:bodyPr>
          <a:p>
            <a:pPr algn="ctr"/>
            <a:r>
              <a:rPr lang="zh-CN" altLang="en-US" dirty="0" smtClean="0">
                <a:solidFill>
                  <a:schemeClr val="bg1">
                    <a:alpha val="70000"/>
                  </a:schemeClr>
                </a:solidFill>
                <a:latin typeface="+mj-ea"/>
                <a:ea typeface="+mj-ea"/>
              </a:rPr>
              <a:t>数据库</a:t>
            </a:r>
            <a:r>
              <a:rPr lang="en-US" altLang="zh-CN" dirty="0" smtClean="0">
                <a:solidFill>
                  <a:schemeClr val="bg1">
                    <a:alpha val="70000"/>
                  </a:schemeClr>
                </a:solidFill>
                <a:latin typeface="+mj-ea"/>
                <a:ea typeface="+mj-ea"/>
              </a:rPr>
              <a:t>E-R</a:t>
            </a:r>
            <a:r>
              <a:rPr lang="zh-CN" altLang="en-US" dirty="0" smtClean="0">
                <a:solidFill>
                  <a:schemeClr val="bg1">
                    <a:alpha val="70000"/>
                  </a:schemeClr>
                </a:solidFill>
                <a:latin typeface="+mj-ea"/>
                <a:ea typeface="+mj-ea"/>
              </a:rPr>
              <a:t>图</a:t>
            </a:r>
            <a:endParaRPr lang="zh-CN" altLang="en-US" dirty="0">
              <a:solidFill>
                <a:schemeClr val="bg1">
                  <a:alpha val="70000"/>
                </a:schemeClr>
              </a:solidFill>
              <a:latin typeface="+mj-ea"/>
              <a:ea typeface="+mj-ea"/>
            </a:endParaRPr>
          </a:p>
        </p:txBody>
      </p:sp>
      <p:pic>
        <p:nvPicPr>
          <p:cNvPr id="3" name="图片 2"/>
          <p:cNvPicPr/>
          <p:nvPr/>
        </p:nvPicPr>
        <p:blipFill>
          <a:blip r:embed="rId1"/>
          <a:stretch>
            <a:fillRect/>
          </a:stretch>
        </p:blipFill>
        <p:spPr>
          <a:xfrm>
            <a:off x="802640" y="776605"/>
            <a:ext cx="10220325" cy="5344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6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标题 93"/>
          <p:cNvSpPr>
            <a:spLocks noGrp="1"/>
          </p:cNvSpPr>
          <p:nvPr>
            <p:ph type="title"/>
          </p:nvPr>
        </p:nvSpPr>
        <p:spPr>
          <a:xfrm>
            <a:off x="11351260" y="4314825"/>
            <a:ext cx="1020445" cy="490220"/>
          </a:xfrm>
        </p:spPr>
        <p:txBody>
          <a:bodyPr>
            <a:normAutofit fontScale="90000"/>
          </a:bodyPr>
          <a:p>
            <a:r>
              <a:rPr lang="zh-CN" altLang="en-US" b="1" dirty="0"/>
              <a:t>界</a:t>
            </a:r>
            <a:br>
              <a:rPr lang="zh-CN" altLang="en-US" b="1" dirty="0"/>
            </a:br>
            <a:r>
              <a:rPr lang="zh-CN" altLang="en-US" b="1" dirty="0"/>
              <a:t>面</a:t>
            </a:r>
            <a:br>
              <a:rPr lang="zh-CN" altLang="en-US" b="1" dirty="0"/>
            </a:br>
            <a:r>
              <a:rPr lang="zh-CN" altLang="en-US" b="1" dirty="0"/>
              <a:t>关</a:t>
            </a:r>
            <a:br>
              <a:rPr lang="zh-CN" altLang="en-US" b="1" dirty="0"/>
            </a:br>
            <a:r>
              <a:rPr lang="zh-CN" altLang="en-US" b="1" dirty="0"/>
              <a:t>系</a:t>
            </a:r>
            <a:br>
              <a:rPr lang="zh-CN" altLang="en-US" b="1" dirty="0"/>
            </a:br>
            <a:r>
              <a:rPr lang="zh-CN" altLang="en-US" b="1" dirty="0"/>
              <a:t>图</a:t>
            </a:r>
            <a:endParaRPr lang="zh-CN" altLang="en-US" b="1" dirty="0"/>
          </a:p>
        </p:txBody>
      </p:sp>
      <p:pic>
        <p:nvPicPr>
          <p:cNvPr id="11" name="picture" descr="descript"/>
          <p:cNvPicPr/>
          <p:nvPr/>
        </p:nvPicPr>
        <p:blipFill>
          <a:blip r:embed="rId1"/>
          <a:stretch>
            <a:fillRect/>
          </a:stretch>
        </p:blipFill>
        <p:spPr>
          <a:xfrm>
            <a:off x="262255" y="908685"/>
            <a:ext cx="10987405" cy="4979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标题 93"/>
          <p:cNvSpPr>
            <a:spLocks noGrp="1"/>
          </p:cNvSpPr>
          <p:nvPr>
            <p:ph type="title"/>
          </p:nvPr>
        </p:nvSpPr>
        <p:spPr>
          <a:xfrm>
            <a:off x="11351260" y="4314825"/>
            <a:ext cx="1020445" cy="490220"/>
          </a:xfrm>
        </p:spPr>
        <p:txBody>
          <a:bodyPr>
            <a:normAutofit fontScale="90000"/>
          </a:bodyPr>
          <a:p>
            <a:r>
              <a:rPr lang="zh-CN" altLang="en-US"/>
              <a:t>业</a:t>
            </a:r>
            <a:br>
              <a:rPr lang="zh-CN" altLang="en-US"/>
            </a:br>
            <a:r>
              <a:rPr lang="zh-CN" altLang="en-US"/>
              <a:t>务</a:t>
            </a:r>
            <a:br>
              <a:rPr lang="zh-CN" altLang="en-US"/>
            </a:br>
            <a:r>
              <a:rPr lang="zh-CN" altLang="en-US"/>
              <a:t>流</a:t>
            </a:r>
            <a:br>
              <a:rPr lang="zh-CN" altLang="en-US"/>
            </a:br>
            <a:r>
              <a:rPr lang="zh-CN" altLang="en-US"/>
              <a:t>程</a:t>
            </a:r>
            <a:br>
              <a:rPr lang="zh-CN" altLang="en-US"/>
            </a:br>
            <a:r>
              <a:rPr lang="zh-CN" altLang="en-US"/>
              <a:t>图</a:t>
            </a:r>
            <a:endParaRPr lang="zh-CN" altLang="en-US"/>
          </a:p>
        </p:txBody>
      </p:sp>
      <p:pic>
        <p:nvPicPr>
          <p:cNvPr id="2" name="图片 -2147482622"/>
          <p:cNvPicPr>
            <a:picLocks noChangeAspect="1"/>
          </p:cNvPicPr>
          <p:nvPr/>
        </p:nvPicPr>
        <p:blipFill>
          <a:blip r:embed="rId1"/>
          <a:stretch>
            <a:fillRect/>
          </a:stretch>
        </p:blipFill>
        <p:spPr>
          <a:xfrm>
            <a:off x="2998470" y="284480"/>
            <a:ext cx="4773930" cy="65195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标题 93"/>
          <p:cNvSpPr>
            <a:spLocks noGrp="1"/>
          </p:cNvSpPr>
          <p:nvPr>
            <p:ph type="title"/>
          </p:nvPr>
        </p:nvSpPr>
        <p:spPr>
          <a:xfrm>
            <a:off x="11351260" y="4314825"/>
            <a:ext cx="1020445" cy="490220"/>
          </a:xfrm>
        </p:spPr>
        <p:txBody>
          <a:bodyPr>
            <a:normAutofit fontScale="90000"/>
          </a:bodyPr>
          <a:p>
            <a:r>
              <a:rPr lang="zh-CN" altLang="en-US"/>
              <a:t>系</a:t>
            </a:r>
            <a:br>
              <a:rPr lang="zh-CN" altLang="en-US"/>
            </a:br>
            <a:r>
              <a:rPr lang="zh-CN" altLang="en-US"/>
              <a:t>统</a:t>
            </a:r>
            <a:br>
              <a:rPr lang="zh-CN" altLang="en-US"/>
            </a:br>
            <a:r>
              <a:rPr lang="zh-CN" altLang="en-US"/>
              <a:t>用</a:t>
            </a:r>
            <a:br>
              <a:rPr lang="zh-CN" altLang="en-US"/>
            </a:br>
            <a:r>
              <a:rPr lang="zh-CN" altLang="en-US"/>
              <a:t>例</a:t>
            </a:r>
            <a:br>
              <a:rPr lang="zh-CN" altLang="en-US"/>
            </a:br>
            <a:r>
              <a:rPr lang="zh-CN" altLang="en-US"/>
              <a:t>图</a:t>
            </a:r>
            <a:endParaRPr lang="zh-CN" altLang="en-US"/>
          </a:p>
        </p:txBody>
      </p:sp>
      <p:pic>
        <p:nvPicPr>
          <p:cNvPr id="2" name="图片 -2147482621"/>
          <p:cNvPicPr>
            <a:picLocks noChangeAspect="1"/>
          </p:cNvPicPr>
          <p:nvPr/>
        </p:nvPicPr>
        <p:blipFill>
          <a:blip r:embed="rId1"/>
          <a:stretch>
            <a:fillRect/>
          </a:stretch>
        </p:blipFill>
        <p:spPr>
          <a:xfrm>
            <a:off x="622300" y="260985"/>
            <a:ext cx="10391775" cy="61753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13192" y="1881147"/>
            <a:ext cx="2341245" cy="414020"/>
          </a:xfrm>
          <a:prstGeom prst="rect">
            <a:avLst/>
          </a:prstGeom>
          <a:noFill/>
        </p:spPr>
        <p:txBody>
          <a:bodyPr wrap="none" lIns="121908" tIns="60954" rIns="121908" bIns="60954" rtlCol="0">
            <a:spAutoFit/>
          </a:bodyPr>
          <a:lstStyle>
            <a:defPPr>
              <a:defRPr lang="zh-CN"/>
            </a:defPPr>
            <a:lvl1pPr algn="ctr">
              <a:defRPr>
                <a:solidFill>
                  <a:schemeClr val="bg1">
                    <a:alpha val="70000"/>
                  </a:schemeClr>
                </a:solidFill>
                <a:latin typeface="+mj-ea"/>
                <a:ea typeface="+mj-ea"/>
              </a:defRPr>
            </a:lvl1pPr>
          </a:lstStyle>
          <a:p>
            <a:r>
              <a:rPr lang="en-US" altLang="zh-CN" dirty="0" smtClean="0"/>
              <a:t>  1</a:t>
            </a:r>
            <a:r>
              <a:rPr lang="zh-CN" altLang="en-US" dirty="0" smtClean="0"/>
              <a:t>、选题背景及意义</a:t>
            </a:r>
            <a:endParaRPr lang="zh-CN" altLang="en-US" dirty="0"/>
          </a:p>
        </p:txBody>
      </p:sp>
      <p:sp>
        <p:nvSpPr>
          <p:cNvPr id="3" name="TextBox 2"/>
          <p:cNvSpPr txBox="1"/>
          <p:nvPr/>
        </p:nvSpPr>
        <p:spPr>
          <a:xfrm>
            <a:off x="6979220" y="2569018"/>
            <a:ext cx="2409190" cy="414020"/>
          </a:xfrm>
          <a:prstGeom prst="rect">
            <a:avLst/>
          </a:prstGeom>
          <a:noFill/>
        </p:spPr>
        <p:txBody>
          <a:bodyPr wrap="none" lIns="121908" tIns="60954" rIns="121908" bIns="60954" rtlCol="0">
            <a:spAutoFit/>
          </a:bodyPr>
          <a:lstStyle>
            <a:defPPr>
              <a:defRPr lang="zh-CN"/>
            </a:defPPr>
            <a:lvl1pPr algn="ctr">
              <a:defRPr>
                <a:solidFill>
                  <a:schemeClr val="bg1">
                    <a:alpha val="70000"/>
                  </a:schemeClr>
                </a:solidFill>
                <a:latin typeface="+mj-ea"/>
                <a:ea typeface="+mj-ea"/>
              </a:defRPr>
            </a:lvl1pPr>
          </a:lstStyle>
          <a:p>
            <a:pPr algn="ctr"/>
            <a:r>
              <a:rPr lang="en-US" altLang="zh-CN" dirty="0" smtClean="0"/>
              <a:t>   2</a:t>
            </a:r>
            <a:r>
              <a:rPr lang="zh-CN" altLang="en-US" dirty="0" smtClean="0"/>
              <a:t>、</a:t>
            </a:r>
            <a:r>
              <a:rPr lang="zh-CN" altLang="en-US" dirty="0" smtClean="0">
                <a:sym typeface="+mn-ea"/>
              </a:rPr>
              <a:t>研究方法及过程</a:t>
            </a:r>
            <a:endParaRPr lang="zh-CN" altLang="en-US" dirty="0"/>
          </a:p>
        </p:txBody>
      </p:sp>
      <p:sp>
        <p:nvSpPr>
          <p:cNvPr id="4" name="TextBox 3"/>
          <p:cNvSpPr txBox="1"/>
          <p:nvPr/>
        </p:nvSpPr>
        <p:spPr>
          <a:xfrm>
            <a:off x="7195438" y="3187983"/>
            <a:ext cx="1976755" cy="397510"/>
          </a:xfrm>
          <a:prstGeom prst="rect">
            <a:avLst/>
          </a:prstGeom>
          <a:noFill/>
        </p:spPr>
        <p:txBody>
          <a:bodyPr wrap="none" lIns="121908" tIns="60954" rIns="121908" bIns="60954" rtlCol="0">
            <a:spAutoFit/>
          </a:bodyPr>
          <a:lstStyle>
            <a:defPPr>
              <a:defRPr lang="zh-CN"/>
            </a:defPPr>
            <a:lvl1pPr algn="ctr">
              <a:defRPr>
                <a:solidFill>
                  <a:schemeClr val="bg1">
                    <a:alpha val="70000"/>
                  </a:schemeClr>
                </a:solidFill>
                <a:latin typeface="+mj-ea"/>
                <a:ea typeface="+mj-ea"/>
              </a:defRPr>
            </a:lvl1pPr>
          </a:lstStyle>
          <a:p>
            <a:r>
              <a:rPr lang="en-US" altLang="zh-CN" dirty="0" smtClean="0"/>
              <a:t>3</a:t>
            </a:r>
            <a:r>
              <a:rPr lang="zh-CN" altLang="en-US" dirty="0" smtClean="0"/>
              <a:t>、系统设计</a:t>
            </a:r>
            <a:r>
              <a:rPr lang="zh-CN" altLang="en-US" dirty="0" smtClean="0"/>
              <a:t>概览</a:t>
            </a:r>
            <a:endParaRPr lang="zh-CN" altLang="en-US" dirty="0" smtClean="0"/>
          </a:p>
        </p:txBody>
      </p:sp>
      <p:sp>
        <p:nvSpPr>
          <p:cNvPr id="5" name="TextBox 4"/>
          <p:cNvSpPr txBox="1"/>
          <p:nvPr/>
        </p:nvSpPr>
        <p:spPr>
          <a:xfrm>
            <a:off x="7195436" y="3875854"/>
            <a:ext cx="1976755" cy="414020"/>
          </a:xfrm>
          <a:prstGeom prst="rect">
            <a:avLst/>
          </a:prstGeom>
          <a:noFill/>
        </p:spPr>
        <p:txBody>
          <a:bodyPr wrap="none" lIns="121908" tIns="60954" rIns="121908" bIns="60954" rtlCol="0">
            <a:spAutoFit/>
          </a:bodyPr>
          <a:lstStyle>
            <a:defPPr>
              <a:defRPr lang="zh-CN"/>
            </a:defPPr>
            <a:lvl1pPr algn="ctr">
              <a:defRPr>
                <a:solidFill>
                  <a:schemeClr val="bg1">
                    <a:alpha val="70000"/>
                  </a:schemeClr>
                </a:solidFill>
                <a:latin typeface="+mj-ea"/>
                <a:ea typeface="+mj-ea"/>
              </a:defRPr>
            </a:lvl1pPr>
          </a:lstStyle>
          <a:p>
            <a:pPr algn="ctr"/>
            <a:r>
              <a:rPr lang="en-US" altLang="zh-CN" dirty="0" smtClean="0"/>
              <a:t>4</a:t>
            </a:r>
            <a:r>
              <a:rPr lang="zh-CN" altLang="en-US" dirty="0" smtClean="0"/>
              <a:t>、</a:t>
            </a:r>
            <a:r>
              <a:rPr lang="zh-CN" altLang="en-US" dirty="0" smtClean="0">
                <a:sym typeface="+mn-ea"/>
              </a:rPr>
              <a:t>项目成果展示</a:t>
            </a:r>
            <a:endParaRPr lang="zh-CN" altLang="en-US" dirty="0"/>
          </a:p>
        </p:txBody>
      </p:sp>
      <p:grpSp>
        <p:nvGrpSpPr>
          <p:cNvPr id="6" name="组合 5"/>
          <p:cNvGrpSpPr/>
          <p:nvPr/>
        </p:nvGrpSpPr>
        <p:grpSpPr>
          <a:xfrm>
            <a:off x="5783859" y="2373590"/>
            <a:ext cx="5279899" cy="2655788"/>
            <a:chOff x="2267744" y="1860962"/>
            <a:chExt cx="5040560" cy="1991841"/>
          </a:xfrm>
        </p:grpSpPr>
        <p:cxnSp>
          <p:nvCxnSpPr>
            <p:cNvPr id="7" name="直接连接符 6"/>
            <p:cNvCxnSpPr/>
            <p:nvPr/>
          </p:nvCxnSpPr>
          <p:spPr>
            <a:xfrm>
              <a:off x="2267744" y="2365018"/>
              <a:ext cx="5040560" cy="0"/>
            </a:xfrm>
            <a:prstGeom prst="line">
              <a:avLst/>
            </a:prstGeom>
            <a:ln>
              <a:solidFill>
                <a:srgbClr val="FFFFFF">
                  <a:alpha val="20000"/>
                </a:srgb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267744" y="2869074"/>
              <a:ext cx="5040560" cy="0"/>
            </a:xfrm>
            <a:prstGeom prst="line">
              <a:avLst/>
            </a:prstGeom>
            <a:ln>
              <a:solidFill>
                <a:srgbClr val="FFFFFF">
                  <a:alpha val="2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267744" y="3373130"/>
              <a:ext cx="5040560" cy="0"/>
            </a:xfrm>
            <a:prstGeom prst="line">
              <a:avLst/>
            </a:prstGeom>
            <a:ln>
              <a:solidFill>
                <a:srgbClr val="FFFFFF">
                  <a:alpha val="2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267744" y="1860962"/>
              <a:ext cx="5040560" cy="0"/>
            </a:xfrm>
            <a:prstGeom prst="line">
              <a:avLst/>
            </a:prstGeom>
            <a:ln>
              <a:solidFill>
                <a:srgbClr val="FFFFFF">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67744" y="3852803"/>
              <a:ext cx="5040560" cy="0"/>
            </a:xfrm>
            <a:prstGeom prst="line">
              <a:avLst/>
            </a:prstGeom>
            <a:ln>
              <a:solidFill>
                <a:srgbClr val="FFFFFF">
                  <a:alpha val="20000"/>
                </a:srgbClr>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6729029" y="4515418"/>
            <a:ext cx="2909570" cy="414020"/>
          </a:xfrm>
          <a:prstGeom prst="rect">
            <a:avLst/>
          </a:prstGeom>
          <a:noFill/>
        </p:spPr>
        <p:txBody>
          <a:bodyPr wrap="none" lIns="121908" tIns="60954" rIns="121908" bIns="60954" rtlCol="0">
            <a:spAutoFit/>
          </a:bodyPr>
          <a:lstStyle>
            <a:defPPr>
              <a:defRPr lang="zh-CN"/>
            </a:defPPr>
            <a:lvl1pPr algn="ctr">
              <a:defRPr>
                <a:solidFill>
                  <a:schemeClr val="bg1">
                    <a:alpha val="70000"/>
                  </a:schemeClr>
                </a:solidFill>
                <a:latin typeface="+mj-ea"/>
                <a:ea typeface="+mj-ea"/>
              </a:defRPr>
            </a:lvl1pPr>
          </a:lstStyle>
          <a:p>
            <a:r>
              <a:rPr lang="en-US" altLang="zh-CN" dirty="0" smtClean="0"/>
              <a:t>       5</a:t>
            </a:r>
            <a:r>
              <a:rPr lang="zh-CN" altLang="en-US" dirty="0" smtClean="0"/>
              <a:t>、结论的分析及致谢</a:t>
            </a:r>
            <a:endParaRPr lang="zh-CN" altLang="en-US" dirty="0"/>
          </a:p>
        </p:txBody>
      </p:sp>
      <p:pic>
        <p:nvPicPr>
          <p:cNvPr id="13" name="Picture 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05657" y="1772816"/>
            <a:ext cx="433634" cy="539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6779" y="2600827"/>
            <a:ext cx="711390" cy="33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8624" y="3272115"/>
            <a:ext cx="707700" cy="324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8815" y="3875855"/>
            <a:ext cx="387318" cy="445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48752" y="4544457"/>
            <a:ext cx="347447" cy="43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组合 25"/>
          <p:cNvGrpSpPr/>
          <p:nvPr/>
        </p:nvGrpSpPr>
        <p:grpSpPr>
          <a:xfrm>
            <a:off x="3516122" y="3222796"/>
            <a:ext cx="1066916" cy="192464"/>
            <a:chOff x="5688013" y="3359150"/>
            <a:chExt cx="809625" cy="146050"/>
          </a:xfrm>
          <a:solidFill>
            <a:schemeClr val="bg1">
              <a:lumMod val="85000"/>
            </a:schemeClr>
          </a:solidFill>
        </p:grpSpPr>
        <p:sp>
          <p:nvSpPr>
            <p:cNvPr id="20" name="Rectangle 6"/>
            <p:cNvSpPr>
              <a:spLocks noChangeArrowheads="1"/>
            </p:cNvSpPr>
            <p:nvPr/>
          </p:nvSpPr>
          <p:spPr bwMode="auto">
            <a:xfrm>
              <a:off x="5922963" y="3422650"/>
              <a:ext cx="4953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Freeform 7"/>
            <p:cNvSpPr/>
            <p:nvPr/>
          </p:nvSpPr>
          <p:spPr bwMode="auto">
            <a:xfrm>
              <a:off x="6399213" y="3400425"/>
              <a:ext cx="98425" cy="60325"/>
            </a:xfrm>
            <a:custGeom>
              <a:avLst/>
              <a:gdLst>
                <a:gd name="T0" fmla="*/ 62 w 62"/>
                <a:gd name="T1" fmla="*/ 19 h 38"/>
                <a:gd name="T2" fmla="*/ 0 w 62"/>
                <a:gd name="T3" fmla="*/ 38 h 38"/>
                <a:gd name="T4" fmla="*/ 0 w 62"/>
                <a:gd name="T5" fmla="*/ 0 h 38"/>
                <a:gd name="T6" fmla="*/ 62 w 62"/>
                <a:gd name="T7" fmla="*/ 19 h 38"/>
              </a:gdLst>
              <a:ahLst/>
              <a:cxnLst>
                <a:cxn ang="0">
                  <a:pos x="T0" y="T1"/>
                </a:cxn>
                <a:cxn ang="0">
                  <a:pos x="T2" y="T3"/>
                </a:cxn>
                <a:cxn ang="0">
                  <a:pos x="T4" y="T5"/>
                </a:cxn>
                <a:cxn ang="0">
                  <a:pos x="T6" y="T7"/>
                </a:cxn>
              </a:cxnLst>
              <a:rect l="0" t="0" r="r" b="b"/>
              <a:pathLst>
                <a:path w="62" h="38">
                  <a:moveTo>
                    <a:pt x="62" y="19"/>
                  </a:moveTo>
                  <a:lnTo>
                    <a:pt x="0" y="38"/>
                  </a:lnTo>
                  <a:lnTo>
                    <a:pt x="0" y="0"/>
                  </a:lnTo>
                  <a:lnTo>
                    <a:pt x="62"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8"/>
            <p:cNvSpPr/>
            <p:nvPr/>
          </p:nvSpPr>
          <p:spPr bwMode="auto">
            <a:xfrm>
              <a:off x="5851526" y="3359150"/>
              <a:ext cx="90488" cy="146050"/>
            </a:xfrm>
            <a:custGeom>
              <a:avLst/>
              <a:gdLst>
                <a:gd name="T0" fmla="*/ 10 w 57"/>
                <a:gd name="T1" fmla="*/ 92 h 92"/>
                <a:gd name="T2" fmla="*/ 0 w 57"/>
                <a:gd name="T3" fmla="*/ 83 h 92"/>
                <a:gd name="T4" fmla="*/ 38 w 57"/>
                <a:gd name="T5" fmla="*/ 45 h 92"/>
                <a:gd name="T6" fmla="*/ 0 w 57"/>
                <a:gd name="T7" fmla="*/ 7 h 92"/>
                <a:gd name="T8" fmla="*/ 10 w 57"/>
                <a:gd name="T9" fmla="*/ 0 h 92"/>
                <a:gd name="T10" fmla="*/ 57 w 57"/>
                <a:gd name="T11" fmla="*/ 45 h 92"/>
                <a:gd name="T12" fmla="*/ 10 w 57"/>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57" h="92">
                  <a:moveTo>
                    <a:pt x="10" y="92"/>
                  </a:moveTo>
                  <a:lnTo>
                    <a:pt x="0" y="83"/>
                  </a:lnTo>
                  <a:lnTo>
                    <a:pt x="38" y="45"/>
                  </a:lnTo>
                  <a:lnTo>
                    <a:pt x="0" y="7"/>
                  </a:lnTo>
                  <a:lnTo>
                    <a:pt x="10" y="0"/>
                  </a:lnTo>
                  <a:lnTo>
                    <a:pt x="57" y="45"/>
                  </a:lnTo>
                  <a:lnTo>
                    <a:pt x="1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9"/>
            <p:cNvSpPr/>
            <p:nvPr/>
          </p:nvSpPr>
          <p:spPr bwMode="auto">
            <a:xfrm>
              <a:off x="5799138" y="3359150"/>
              <a:ext cx="87313" cy="146050"/>
            </a:xfrm>
            <a:custGeom>
              <a:avLst/>
              <a:gdLst>
                <a:gd name="T0" fmla="*/ 7 w 55"/>
                <a:gd name="T1" fmla="*/ 92 h 92"/>
                <a:gd name="T2" fmla="*/ 0 w 55"/>
                <a:gd name="T3" fmla="*/ 83 h 92"/>
                <a:gd name="T4" fmla="*/ 38 w 55"/>
                <a:gd name="T5" fmla="*/ 45 h 92"/>
                <a:gd name="T6" fmla="*/ 0 w 55"/>
                <a:gd name="T7" fmla="*/ 7 h 92"/>
                <a:gd name="T8" fmla="*/ 7 w 55"/>
                <a:gd name="T9" fmla="*/ 0 h 92"/>
                <a:gd name="T10" fmla="*/ 55 w 55"/>
                <a:gd name="T11" fmla="*/ 45 h 92"/>
                <a:gd name="T12" fmla="*/ 7 w 55"/>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55" h="92">
                  <a:moveTo>
                    <a:pt x="7" y="92"/>
                  </a:moveTo>
                  <a:lnTo>
                    <a:pt x="0" y="83"/>
                  </a:lnTo>
                  <a:lnTo>
                    <a:pt x="38" y="45"/>
                  </a:lnTo>
                  <a:lnTo>
                    <a:pt x="0" y="7"/>
                  </a:lnTo>
                  <a:lnTo>
                    <a:pt x="7" y="0"/>
                  </a:lnTo>
                  <a:lnTo>
                    <a:pt x="55" y="45"/>
                  </a:lnTo>
                  <a:lnTo>
                    <a:pt x="7"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
            <p:cNvSpPr/>
            <p:nvPr/>
          </p:nvSpPr>
          <p:spPr bwMode="auto">
            <a:xfrm>
              <a:off x="5743576" y="3359150"/>
              <a:ext cx="85725" cy="146050"/>
            </a:xfrm>
            <a:custGeom>
              <a:avLst/>
              <a:gdLst>
                <a:gd name="T0" fmla="*/ 9 w 54"/>
                <a:gd name="T1" fmla="*/ 92 h 92"/>
                <a:gd name="T2" fmla="*/ 0 w 54"/>
                <a:gd name="T3" fmla="*/ 83 h 92"/>
                <a:gd name="T4" fmla="*/ 38 w 54"/>
                <a:gd name="T5" fmla="*/ 45 h 92"/>
                <a:gd name="T6" fmla="*/ 0 w 54"/>
                <a:gd name="T7" fmla="*/ 7 h 92"/>
                <a:gd name="T8" fmla="*/ 9 w 54"/>
                <a:gd name="T9" fmla="*/ 0 h 92"/>
                <a:gd name="T10" fmla="*/ 54 w 54"/>
                <a:gd name="T11" fmla="*/ 45 h 92"/>
                <a:gd name="T12" fmla="*/ 9 w 54"/>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54" h="92">
                  <a:moveTo>
                    <a:pt x="9" y="92"/>
                  </a:moveTo>
                  <a:lnTo>
                    <a:pt x="0" y="83"/>
                  </a:lnTo>
                  <a:lnTo>
                    <a:pt x="38" y="45"/>
                  </a:lnTo>
                  <a:lnTo>
                    <a:pt x="0" y="7"/>
                  </a:lnTo>
                  <a:lnTo>
                    <a:pt x="9" y="0"/>
                  </a:lnTo>
                  <a:lnTo>
                    <a:pt x="54" y="45"/>
                  </a:lnTo>
                  <a:lnTo>
                    <a:pt x="9"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
            <p:cNvSpPr/>
            <p:nvPr/>
          </p:nvSpPr>
          <p:spPr bwMode="auto">
            <a:xfrm>
              <a:off x="5688013" y="3359150"/>
              <a:ext cx="85725" cy="146050"/>
            </a:xfrm>
            <a:custGeom>
              <a:avLst/>
              <a:gdLst>
                <a:gd name="T0" fmla="*/ 9 w 54"/>
                <a:gd name="T1" fmla="*/ 92 h 92"/>
                <a:gd name="T2" fmla="*/ 0 w 54"/>
                <a:gd name="T3" fmla="*/ 83 h 92"/>
                <a:gd name="T4" fmla="*/ 37 w 54"/>
                <a:gd name="T5" fmla="*/ 45 h 92"/>
                <a:gd name="T6" fmla="*/ 0 w 54"/>
                <a:gd name="T7" fmla="*/ 7 h 92"/>
                <a:gd name="T8" fmla="*/ 9 w 54"/>
                <a:gd name="T9" fmla="*/ 0 h 92"/>
                <a:gd name="T10" fmla="*/ 54 w 54"/>
                <a:gd name="T11" fmla="*/ 45 h 92"/>
                <a:gd name="T12" fmla="*/ 9 w 54"/>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54" h="92">
                  <a:moveTo>
                    <a:pt x="9" y="92"/>
                  </a:moveTo>
                  <a:lnTo>
                    <a:pt x="0" y="83"/>
                  </a:lnTo>
                  <a:lnTo>
                    <a:pt x="37" y="45"/>
                  </a:lnTo>
                  <a:lnTo>
                    <a:pt x="0" y="7"/>
                  </a:lnTo>
                  <a:lnTo>
                    <a:pt x="9" y="0"/>
                  </a:lnTo>
                  <a:lnTo>
                    <a:pt x="54" y="45"/>
                  </a:lnTo>
                  <a:lnTo>
                    <a:pt x="9"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flipH="1">
            <a:off x="1208351" y="3222796"/>
            <a:ext cx="1066916" cy="192464"/>
            <a:chOff x="5688013" y="3359150"/>
            <a:chExt cx="809625" cy="146050"/>
          </a:xfrm>
          <a:solidFill>
            <a:schemeClr val="bg1">
              <a:lumMod val="85000"/>
            </a:schemeClr>
          </a:solidFill>
        </p:grpSpPr>
        <p:sp>
          <p:nvSpPr>
            <p:cNvPr id="29" name="Rectangle 6"/>
            <p:cNvSpPr>
              <a:spLocks noChangeArrowheads="1"/>
            </p:cNvSpPr>
            <p:nvPr/>
          </p:nvSpPr>
          <p:spPr bwMode="auto">
            <a:xfrm>
              <a:off x="5922963" y="3422650"/>
              <a:ext cx="4953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Freeform 7"/>
            <p:cNvSpPr/>
            <p:nvPr/>
          </p:nvSpPr>
          <p:spPr bwMode="auto">
            <a:xfrm>
              <a:off x="6399213" y="3400425"/>
              <a:ext cx="98425" cy="60325"/>
            </a:xfrm>
            <a:custGeom>
              <a:avLst/>
              <a:gdLst>
                <a:gd name="T0" fmla="*/ 62 w 62"/>
                <a:gd name="T1" fmla="*/ 19 h 38"/>
                <a:gd name="T2" fmla="*/ 0 w 62"/>
                <a:gd name="T3" fmla="*/ 38 h 38"/>
                <a:gd name="T4" fmla="*/ 0 w 62"/>
                <a:gd name="T5" fmla="*/ 0 h 38"/>
                <a:gd name="T6" fmla="*/ 62 w 62"/>
                <a:gd name="T7" fmla="*/ 19 h 38"/>
              </a:gdLst>
              <a:ahLst/>
              <a:cxnLst>
                <a:cxn ang="0">
                  <a:pos x="T0" y="T1"/>
                </a:cxn>
                <a:cxn ang="0">
                  <a:pos x="T2" y="T3"/>
                </a:cxn>
                <a:cxn ang="0">
                  <a:pos x="T4" y="T5"/>
                </a:cxn>
                <a:cxn ang="0">
                  <a:pos x="T6" y="T7"/>
                </a:cxn>
              </a:cxnLst>
              <a:rect l="0" t="0" r="r" b="b"/>
              <a:pathLst>
                <a:path w="62" h="38">
                  <a:moveTo>
                    <a:pt x="62" y="19"/>
                  </a:moveTo>
                  <a:lnTo>
                    <a:pt x="0" y="38"/>
                  </a:lnTo>
                  <a:lnTo>
                    <a:pt x="0" y="0"/>
                  </a:lnTo>
                  <a:lnTo>
                    <a:pt x="62"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851526" y="3359150"/>
              <a:ext cx="90488" cy="146050"/>
            </a:xfrm>
            <a:custGeom>
              <a:avLst/>
              <a:gdLst>
                <a:gd name="T0" fmla="*/ 10 w 57"/>
                <a:gd name="T1" fmla="*/ 92 h 92"/>
                <a:gd name="T2" fmla="*/ 0 w 57"/>
                <a:gd name="T3" fmla="*/ 83 h 92"/>
                <a:gd name="T4" fmla="*/ 38 w 57"/>
                <a:gd name="T5" fmla="*/ 45 h 92"/>
                <a:gd name="T6" fmla="*/ 0 w 57"/>
                <a:gd name="T7" fmla="*/ 7 h 92"/>
                <a:gd name="T8" fmla="*/ 10 w 57"/>
                <a:gd name="T9" fmla="*/ 0 h 92"/>
                <a:gd name="T10" fmla="*/ 57 w 57"/>
                <a:gd name="T11" fmla="*/ 45 h 92"/>
                <a:gd name="T12" fmla="*/ 10 w 57"/>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57" h="92">
                  <a:moveTo>
                    <a:pt x="10" y="92"/>
                  </a:moveTo>
                  <a:lnTo>
                    <a:pt x="0" y="83"/>
                  </a:lnTo>
                  <a:lnTo>
                    <a:pt x="38" y="45"/>
                  </a:lnTo>
                  <a:lnTo>
                    <a:pt x="0" y="7"/>
                  </a:lnTo>
                  <a:lnTo>
                    <a:pt x="10" y="0"/>
                  </a:lnTo>
                  <a:lnTo>
                    <a:pt x="57" y="45"/>
                  </a:lnTo>
                  <a:lnTo>
                    <a:pt x="1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9"/>
            <p:cNvSpPr/>
            <p:nvPr/>
          </p:nvSpPr>
          <p:spPr bwMode="auto">
            <a:xfrm>
              <a:off x="5799138" y="3359150"/>
              <a:ext cx="87313" cy="146050"/>
            </a:xfrm>
            <a:custGeom>
              <a:avLst/>
              <a:gdLst>
                <a:gd name="T0" fmla="*/ 7 w 55"/>
                <a:gd name="T1" fmla="*/ 92 h 92"/>
                <a:gd name="T2" fmla="*/ 0 w 55"/>
                <a:gd name="T3" fmla="*/ 83 h 92"/>
                <a:gd name="T4" fmla="*/ 38 w 55"/>
                <a:gd name="T5" fmla="*/ 45 h 92"/>
                <a:gd name="T6" fmla="*/ 0 w 55"/>
                <a:gd name="T7" fmla="*/ 7 h 92"/>
                <a:gd name="T8" fmla="*/ 7 w 55"/>
                <a:gd name="T9" fmla="*/ 0 h 92"/>
                <a:gd name="T10" fmla="*/ 55 w 55"/>
                <a:gd name="T11" fmla="*/ 45 h 92"/>
                <a:gd name="T12" fmla="*/ 7 w 55"/>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55" h="92">
                  <a:moveTo>
                    <a:pt x="7" y="92"/>
                  </a:moveTo>
                  <a:lnTo>
                    <a:pt x="0" y="83"/>
                  </a:lnTo>
                  <a:lnTo>
                    <a:pt x="38" y="45"/>
                  </a:lnTo>
                  <a:lnTo>
                    <a:pt x="0" y="7"/>
                  </a:lnTo>
                  <a:lnTo>
                    <a:pt x="7" y="0"/>
                  </a:lnTo>
                  <a:lnTo>
                    <a:pt x="55" y="45"/>
                  </a:lnTo>
                  <a:lnTo>
                    <a:pt x="7"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0"/>
            <p:cNvSpPr/>
            <p:nvPr/>
          </p:nvSpPr>
          <p:spPr bwMode="auto">
            <a:xfrm>
              <a:off x="5743576" y="3359150"/>
              <a:ext cx="85725" cy="146050"/>
            </a:xfrm>
            <a:custGeom>
              <a:avLst/>
              <a:gdLst>
                <a:gd name="T0" fmla="*/ 9 w 54"/>
                <a:gd name="T1" fmla="*/ 92 h 92"/>
                <a:gd name="T2" fmla="*/ 0 w 54"/>
                <a:gd name="T3" fmla="*/ 83 h 92"/>
                <a:gd name="T4" fmla="*/ 38 w 54"/>
                <a:gd name="T5" fmla="*/ 45 h 92"/>
                <a:gd name="T6" fmla="*/ 0 w 54"/>
                <a:gd name="T7" fmla="*/ 7 h 92"/>
                <a:gd name="T8" fmla="*/ 9 w 54"/>
                <a:gd name="T9" fmla="*/ 0 h 92"/>
                <a:gd name="T10" fmla="*/ 54 w 54"/>
                <a:gd name="T11" fmla="*/ 45 h 92"/>
                <a:gd name="T12" fmla="*/ 9 w 54"/>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54" h="92">
                  <a:moveTo>
                    <a:pt x="9" y="92"/>
                  </a:moveTo>
                  <a:lnTo>
                    <a:pt x="0" y="83"/>
                  </a:lnTo>
                  <a:lnTo>
                    <a:pt x="38" y="45"/>
                  </a:lnTo>
                  <a:lnTo>
                    <a:pt x="0" y="7"/>
                  </a:lnTo>
                  <a:lnTo>
                    <a:pt x="9" y="0"/>
                  </a:lnTo>
                  <a:lnTo>
                    <a:pt x="54" y="45"/>
                  </a:lnTo>
                  <a:lnTo>
                    <a:pt x="9"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
            <p:cNvSpPr/>
            <p:nvPr/>
          </p:nvSpPr>
          <p:spPr bwMode="auto">
            <a:xfrm>
              <a:off x="5688013" y="3359150"/>
              <a:ext cx="85725" cy="146050"/>
            </a:xfrm>
            <a:custGeom>
              <a:avLst/>
              <a:gdLst>
                <a:gd name="T0" fmla="*/ 9 w 54"/>
                <a:gd name="T1" fmla="*/ 92 h 92"/>
                <a:gd name="T2" fmla="*/ 0 w 54"/>
                <a:gd name="T3" fmla="*/ 83 h 92"/>
                <a:gd name="T4" fmla="*/ 37 w 54"/>
                <a:gd name="T5" fmla="*/ 45 h 92"/>
                <a:gd name="T6" fmla="*/ 0 w 54"/>
                <a:gd name="T7" fmla="*/ 7 h 92"/>
                <a:gd name="T8" fmla="*/ 9 w 54"/>
                <a:gd name="T9" fmla="*/ 0 h 92"/>
                <a:gd name="T10" fmla="*/ 54 w 54"/>
                <a:gd name="T11" fmla="*/ 45 h 92"/>
                <a:gd name="T12" fmla="*/ 9 w 54"/>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54" h="92">
                  <a:moveTo>
                    <a:pt x="9" y="92"/>
                  </a:moveTo>
                  <a:lnTo>
                    <a:pt x="0" y="83"/>
                  </a:lnTo>
                  <a:lnTo>
                    <a:pt x="37" y="45"/>
                  </a:lnTo>
                  <a:lnTo>
                    <a:pt x="0" y="7"/>
                  </a:lnTo>
                  <a:lnTo>
                    <a:pt x="9" y="0"/>
                  </a:lnTo>
                  <a:lnTo>
                    <a:pt x="54" y="45"/>
                  </a:lnTo>
                  <a:lnTo>
                    <a:pt x="9"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5" name="TextBox 34"/>
          <p:cNvSpPr txBox="1"/>
          <p:nvPr/>
        </p:nvSpPr>
        <p:spPr>
          <a:xfrm>
            <a:off x="2281052" y="2967928"/>
            <a:ext cx="1169528" cy="677096"/>
          </a:xfrm>
          <a:prstGeom prst="rect">
            <a:avLst/>
          </a:prstGeom>
          <a:noFill/>
        </p:spPr>
        <p:txBody>
          <a:bodyPr wrap="none" lIns="121908" tIns="60954" rIns="121908" bIns="60954" rtlCol="0">
            <a:spAutoFit/>
          </a:bodyPr>
          <a:lstStyle>
            <a:defPPr>
              <a:defRPr lang="zh-CN"/>
            </a:defPPr>
            <a:lvl1pPr algn="ctr">
              <a:defRPr>
                <a:solidFill>
                  <a:schemeClr val="bg1">
                    <a:alpha val="70000"/>
                  </a:schemeClr>
                </a:solidFill>
                <a:latin typeface="+mj-ea"/>
                <a:ea typeface="+mj-ea"/>
              </a:defRPr>
            </a:lvl1pPr>
          </a:lstStyle>
          <a:p>
            <a:r>
              <a:rPr lang="zh-CN" altLang="en-US" sz="3600" dirty="0" smtClean="0"/>
              <a:t>目录</a:t>
            </a:r>
            <a:endParaRPr lang="zh-CN" altLang="en-US" sz="3600" dirty="0"/>
          </a:p>
        </p:txBody>
      </p:sp>
      <p:sp>
        <p:nvSpPr>
          <p:cNvPr id="27" name="矩形 26"/>
          <p:cNvSpPr/>
          <p:nvPr/>
        </p:nvSpPr>
        <p:spPr>
          <a:xfrm>
            <a:off x="1702718" y="3471984"/>
            <a:ext cx="2337475" cy="677096"/>
          </a:xfrm>
          <a:prstGeom prst="rect">
            <a:avLst/>
          </a:prstGeom>
          <a:noFill/>
        </p:spPr>
        <p:txBody>
          <a:bodyPr wrap="none" lIns="121908" tIns="60954" rIns="121908" bIns="60954" rtlCol="0">
            <a:spAutoFit/>
          </a:bodyPr>
          <a:lstStyle/>
          <a:p>
            <a:pPr algn="ctr"/>
            <a:r>
              <a:rPr lang="en-US" altLang="zh-CN" sz="3600" dirty="0" smtClean="0">
                <a:solidFill>
                  <a:schemeClr val="bg1">
                    <a:alpha val="70000"/>
                  </a:schemeClr>
                </a:solidFill>
                <a:latin typeface="+mj-ea"/>
                <a:ea typeface="+mj-ea"/>
              </a:rPr>
              <a:t>CATALOG</a:t>
            </a:r>
            <a:endParaRPr lang="zh-CN" altLang="en-US" sz="3600" dirty="0">
              <a:solidFill>
                <a:schemeClr val="bg1">
                  <a:alpha val="7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38000">
                                          <p:cBhvr additive="base">
                                            <p:cTn id="7" dur="500" fill="hold"/>
                                            <p:tgtEl>
                                              <p:spTgt spid="2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8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38000">
                                          <p:cBhvr additive="base">
                                            <p:cTn id="11" dur="500" fill="hold"/>
                                            <p:tgtEl>
                                              <p:spTgt spid="28"/>
                                            </p:tgtEl>
                                            <p:attrNameLst>
                                              <p:attrName>ppt_x</p:attrName>
                                            </p:attrNameLst>
                                          </p:cBhvr>
                                          <p:tavLst>
                                            <p:tav tm="0">
                                              <p:val>
                                                <p:strVal val="1+#ppt_w/2"/>
                                              </p:val>
                                            </p:tav>
                                            <p:tav tm="100000">
                                              <p:val>
                                                <p:strVal val="#ppt_x"/>
                                              </p:val>
                                            </p:tav>
                                          </p:tavLst>
                                        </p:anim>
                                        <p:anim calcmode="lin" valueType="num" p14:bounceEnd="38000">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ppt_y</p:attrName>
                                            </p:attrNameLst>
                                          </p:cBhvr>
                                          <p:tavLst>
                                            <p:tav tm="0">
                                              <p:val>
                                                <p:strVal val="#ppt_y-#ppt_h*1.125000"/>
                                              </p:val>
                                            </p:tav>
                                            <p:tav tm="100000">
                                              <p:val>
                                                <p:strVal val="#ppt_y"/>
                                              </p:val>
                                            </p:tav>
                                          </p:tavLst>
                                        </p:anim>
                                        <p:animEffect transition="in" filter="wipe(down)">
                                          <p:cBhvr>
                                            <p:cTn id="20" dur="500"/>
                                            <p:tgtEl>
                                              <p:spTgt spid="27"/>
                                            </p:tgtEl>
                                          </p:cBhvr>
                                        </p:animEffect>
                                      </p:childTnLst>
                                    </p:cTn>
                                  </p:par>
                                </p:childTnLst>
                              </p:cTn>
                            </p:par>
                            <p:par>
                              <p:cTn id="21" fill="hold">
                                <p:stCondLst>
                                  <p:cond delay="1000"/>
                                </p:stCondLst>
                                <p:childTnLst>
                                  <p:par>
                                    <p:cTn id="22" presetID="47"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4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60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8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par>
                              <p:cTn id="51" fill="hold">
                                <p:stCondLst>
                                  <p:cond delay="2500"/>
                                </p:stCondLst>
                                <p:childTnLst>
                                  <p:par>
                                    <p:cTn id="52" presetID="47" presetClass="entr" presetSubtype="0" fill="hold" grpId="0" nodeType="afterEffect">
                                      <p:stCondLst>
                                        <p:cond delay="0"/>
                                      </p:stCondLst>
                                      <p:iterate type="lt">
                                        <p:tmPct val="10000"/>
                                      </p:iterate>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anim calcmode="lin" valueType="num">
                                          <p:cBhvr>
                                            <p:cTn id="55" dur="500" fill="hold"/>
                                            <p:tgtEl>
                                              <p:spTgt spid="2"/>
                                            </p:tgtEl>
                                            <p:attrNameLst>
                                              <p:attrName>ppt_x</p:attrName>
                                            </p:attrNameLst>
                                          </p:cBhvr>
                                          <p:tavLst>
                                            <p:tav tm="0">
                                              <p:val>
                                                <p:strVal val="#ppt_x"/>
                                              </p:val>
                                            </p:tav>
                                            <p:tav tm="100000">
                                              <p:val>
                                                <p:strVal val="#ppt_x"/>
                                              </p:val>
                                            </p:tav>
                                          </p:tavLst>
                                        </p:anim>
                                        <p:anim calcmode="lin" valueType="num">
                                          <p:cBhvr>
                                            <p:cTn id="56" dur="500" fill="hold"/>
                                            <p:tgtEl>
                                              <p:spTgt spid="2"/>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300"/>
                                      </p:stCondLst>
                                      <p:iterate type="lt">
                                        <p:tmPct val="10000"/>
                                      </p:iterate>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anim calcmode="lin" valueType="num">
                                          <p:cBhvr>
                                            <p:cTn id="60" dur="500" fill="hold"/>
                                            <p:tgtEl>
                                              <p:spTgt spid="3"/>
                                            </p:tgtEl>
                                            <p:attrNameLst>
                                              <p:attrName>ppt_x</p:attrName>
                                            </p:attrNameLst>
                                          </p:cBhvr>
                                          <p:tavLst>
                                            <p:tav tm="0">
                                              <p:val>
                                                <p:strVal val="#ppt_x"/>
                                              </p:val>
                                            </p:tav>
                                            <p:tav tm="100000">
                                              <p:val>
                                                <p:strVal val="#ppt_x"/>
                                              </p:val>
                                            </p:tav>
                                          </p:tavLst>
                                        </p:anim>
                                        <p:anim calcmode="lin" valueType="num">
                                          <p:cBhvr>
                                            <p:cTn id="61" dur="500" fill="hold"/>
                                            <p:tgtEl>
                                              <p:spTgt spid="3"/>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500"/>
                                      </p:stCondLst>
                                      <p:iterate type="lt">
                                        <p:tmPct val="10000"/>
                                      </p:iterate>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anim calcmode="lin" valueType="num">
                                          <p:cBhvr>
                                            <p:cTn id="65" dur="500" fill="hold"/>
                                            <p:tgtEl>
                                              <p:spTgt spid="4"/>
                                            </p:tgtEl>
                                            <p:attrNameLst>
                                              <p:attrName>ppt_x</p:attrName>
                                            </p:attrNameLst>
                                          </p:cBhvr>
                                          <p:tavLst>
                                            <p:tav tm="0">
                                              <p:val>
                                                <p:strVal val="#ppt_x"/>
                                              </p:val>
                                            </p:tav>
                                            <p:tav tm="100000">
                                              <p:val>
                                                <p:strVal val="#ppt_x"/>
                                              </p:val>
                                            </p:tav>
                                          </p:tavLst>
                                        </p:anim>
                                        <p:anim calcmode="lin" valueType="num">
                                          <p:cBhvr>
                                            <p:cTn id="66" dur="500" fill="hold"/>
                                            <p:tgtEl>
                                              <p:spTgt spid="4"/>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700"/>
                                      </p:stCondLst>
                                      <p:iterate type="lt">
                                        <p:tmPct val="10000"/>
                                      </p:iterate>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anim calcmode="lin" valueType="num">
                                          <p:cBhvr>
                                            <p:cTn id="70" dur="500" fill="hold"/>
                                            <p:tgtEl>
                                              <p:spTgt spid="5"/>
                                            </p:tgtEl>
                                            <p:attrNameLst>
                                              <p:attrName>ppt_x</p:attrName>
                                            </p:attrNameLst>
                                          </p:cBhvr>
                                          <p:tavLst>
                                            <p:tav tm="0">
                                              <p:val>
                                                <p:strVal val="#ppt_x"/>
                                              </p:val>
                                            </p:tav>
                                            <p:tav tm="100000">
                                              <p:val>
                                                <p:strVal val="#ppt_x"/>
                                              </p:val>
                                            </p:tav>
                                          </p:tavLst>
                                        </p:anim>
                                        <p:anim calcmode="lin" valueType="num">
                                          <p:cBhvr>
                                            <p:cTn id="71" dur="500" fill="hold"/>
                                            <p:tgtEl>
                                              <p:spTgt spid="5"/>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900"/>
                                      </p:stCondLst>
                                      <p:iterate type="lt">
                                        <p:tmPct val="10000"/>
                                      </p:iterate>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anim calcmode="lin" valueType="num">
                                          <p:cBhvr>
                                            <p:cTn id="75" dur="500" fill="hold"/>
                                            <p:tgtEl>
                                              <p:spTgt spid="12"/>
                                            </p:tgtEl>
                                            <p:attrNameLst>
                                              <p:attrName>ppt_x</p:attrName>
                                            </p:attrNameLst>
                                          </p:cBhvr>
                                          <p:tavLst>
                                            <p:tav tm="0">
                                              <p:val>
                                                <p:strVal val="#ppt_x"/>
                                              </p:val>
                                            </p:tav>
                                            <p:tav tm="100000">
                                              <p:val>
                                                <p:strVal val="#ppt_x"/>
                                              </p:val>
                                            </p:tav>
                                          </p:tavLst>
                                        </p:anim>
                                        <p:anim calcmode="lin" valueType="num">
                                          <p:cBhvr>
                                            <p:cTn id="7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2" grpId="0"/>
          <p:bldP spid="35"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ppt_y</p:attrName>
                                            </p:attrNameLst>
                                          </p:cBhvr>
                                          <p:tavLst>
                                            <p:tav tm="0">
                                              <p:val>
                                                <p:strVal val="#ppt_y-#ppt_h*1.125000"/>
                                              </p:val>
                                            </p:tav>
                                            <p:tav tm="100000">
                                              <p:val>
                                                <p:strVal val="#ppt_y"/>
                                              </p:val>
                                            </p:tav>
                                          </p:tavLst>
                                        </p:anim>
                                        <p:animEffect transition="in" filter="wipe(down)">
                                          <p:cBhvr>
                                            <p:cTn id="20" dur="500"/>
                                            <p:tgtEl>
                                              <p:spTgt spid="27"/>
                                            </p:tgtEl>
                                          </p:cBhvr>
                                        </p:animEffect>
                                      </p:childTnLst>
                                    </p:cTn>
                                  </p:par>
                                </p:childTnLst>
                              </p:cTn>
                            </p:par>
                            <p:par>
                              <p:cTn id="21" fill="hold">
                                <p:stCondLst>
                                  <p:cond delay="1000"/>
                                </p:stCondLst>
                                <p:childTnLst>
                                  <p:par>
                                    <p:cTn id="22" presetID="47"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4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60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8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par>
                              <p:cTn id="51" fill="hold">
                                <p:stCondLst>
                                  <p:cond delay="2500"/>
                                </p:stCondLst>
                                <p:childTnLst>
                                  <p:par>
                                    <p:cTn id="52" presetID="47" presetClass="entr" presetSubtype="0" fill="hold" grpId="0" nodeType="afterEffect">
                                      <p:stCondLst>
                                        <p:cond delay="0"/>
                                      </p:stCondLst>
                                      <p:iterate type="lt">
                                        <p:tmPct val="10000"/>
                                      </p:iterate>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anim calcmode="lin" valueType="num">
                                          <p:cBhvr>
                                            <p:cTn id="55" dur="500" fill="hold"/>
                                            <p:tgtEl>
                                              <p:spTgt spid="2"/>
                                            </p:tgtEl>
                                            <p:attrNameLst>
                                              <p:attrName>ppt_x</p:attrName>
                                            </p:attrNameLst>
                                          </p:cBhvr>
                                          <p:tavLst>
                                            <p:tav tm="0">
                                              <p:val>
                                                <p:strVal val="#ppt_x"/>
                                              </p:val>
                                            </p:tav>
                                            <p:tav tm="100000">
                                              <p:val>
                                                <p:strVal val="#ppt_x"/>
                                              </p:val>
                                            </p:tav>
                                          </p:tavLst>
                                        </p:anim>
                                        <p:anim calcmode="lin" valueType="num">
                                          <p:cBhvr>
                                            <p:cTn id="56" dur="500" fill="hold"/>
                                            <p:tgtEl>
                                              <p:spTgt spid="2"/>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300"/>
                                      </p:stCondLst>
                                      <p:iterate type="lt">
                                        <p:tmPct val="10000"/>
                                      </p:iterate>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anim calcmode="lin" valueType="num">
                                          <p:cBhvr>
                                            <p:cTn id="60" dur="500" fill="hold"/>
                                            <p:tgtEl>
                                              <p:spTgt spid="3"/>
                                            </p:tgtEl>
                                            <p:attrNameLst>
                                              <p:attrName>ppt_x</p:attrName>
                                            </p:attrNameLst>
                                          </p:cBhvr>
                                          <p:tavLst>
                                            <p:tav tm="0">
                                              <p:val>
                                                <p:strVal val="#ppt_x"/>
                                              </p:val>
                                            </p:tav>
                                            <p:tav tm="100000">
                                              <p:val>
                                                <p:strVal val="#ppt_x"/>
                                              </p:val>
                                            </p:tav>
                                          </p:tavLst>
                                        </p:anim>
                                        <p:anim calcmode="lin" valueType="num">
                                          <p:cBhvr>
                                            <p:cTn id="61" dur="500" fill="hold"/>
                                            <p:tgtEl>
                                              <p:spTgt spid="3"/>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500"/>
                                      </p:stCondLst>
                                      <p:iterate type="lt">
                                        <p:tmPct val="10000"/>
                                      </p:iterate>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anim calcmode="lin" valueType="num">
                                          <p:cBhvr>
                                            <p:cTn id="65" dur="500" fill="hold"/>
                                            <p:tgtEl>
                                              <p:spTgt spid="4"/>
                                            </p:tgtEl>
                                            <p:attrNameLst>
                                              <p:attrName>ppt_x</p:attrName>
                                            </p:attrNameLst>
                                          </p:cBhvr>
                                          <p:tavLst>
                                            <p:tav tm="0">
                                              <p:val>
                                                <p:strVal val="#ppt_x"/>
                                              </p:val>
                                            </p:tav>
                                            <p:tav tm="100000">
                                              <p:val>
                                                <p:strVal val="#ppt_x"/>
                                              </p:val>
                                            </p:tav>
                                          </p:tavLst>
                                        </p:anim>
                                        <p:anim calcmode="lin" valueType="num">
                                          <p:cBhvr>
                                            <p:cTn id="66" dur="500" fill="hold"/>
                                            <p:tgtEl>
                                              <p:spTgt spid="4"/>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700"/>
                                      </p:stCondLst>
                                      <p:iterate type="lt">
                                        <p:tmPct val="10000"/>
                                      </p:iterate>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anim calcmode="lin" valueType="num">
                                          <p:cBhvr>
                                            <p:cTn id="70" dur="500" fill="hold"/>
                                            <p:tgtEl>
                                              <p:spTgt spid="5"/>
                                            </p:tgtEl>
                                            <p:attrNameLst>
                                              <p:attrName>ppt_x</p:attrName>
                                            </p:attrNameLst>
                                          </p:cBhvr>
                                          <p:tavLst>
                                            <p:tav tm="0">
                                              <p:val>
                                                <p:strVal val="#ppt_x"/>
                                              </p:val>
                                            </p:tav>
                                            <p:tav tm="100000">
                                              <p:val>
                                                <p:strVal val="#ppt_x"/>
                                              </p:val>
                                            </p:tav>
                                          </p:tavLst>
                                        </p:anim>
                                        <p:anim calcmode="lin" valueType="num">
                                          <p:cBhvr>
                                            <p:cTn id="71" dur="500" fill="hold"/>
                                            <p:tgtEl>
                                              <p:spTgt spid="5"/>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900"/>
                                      </p:stCondLst>
                                      <p:iterate type="lt">
                                        <p:tmPct val="10000"/>
                                      </p:iterate>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anim calcmode="lin" valueType="num">
                                          <p:cBhvr>
                                            <p:cTn id="75" dur="500" fill="hold"/>
                                            <p:tgtEl>
                                              <p:spTgt spid="12"/>
                                            </p:tgtEl>
                                            <p:attrNameLst>
                                              <p:attrName>ppt_x</p:attrName>
                                            </p:attrNameLst>
                                          </p:cBhvr>
                                          <p:tavLst>
                                            <p:tav tm="0">
                                              <p:val>
                                                <p:strVal val="#ppt_x"/>
                                              </p:val>
                                            </p:tav>
                                            <p:tav tm="100000">
                                              <p:val>
                                                <p:strVal val="#ppt_x"/>
                                              </p:val>
                                            </p:tav>
                                          </p:tavLst>
                                        </p:anim>
                                        <p:anim calcmode="lin" valueType="num">
                                          <p:cBhvr>
                                            <p:cTn id="7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2" grpId="0"/>
          <p:bldP spid="35" grpId="0"/>
          <p:bldP spid="2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50706" y="-243408"/>
            <a:ext cx="2351580" cy="2456098"/>
            <a:chOff x="5414963" y="2727325"/>
            <a:chExt cx="1357312" cy="1417638"/>
          </a:xfrm>
          <a:solidFill>
            <a:schemeClr val="bg1">
              <a:lumMod val="85000"/>
            </a:schemeClr>
          </a:solidFill>
        </p:grpSpPr>
        <p:sp>
          <p:nvSpPr>
            <p:cNvPr id="3" name="Freeform 6"/>
            <p:cNvSpPr>
              <a:spLocks noEditPoints="1"/>
            </p:cNvSpPr>
            <p:nvPr/>
          </p:nvSpPr>
          <p:spPr bwMode="auto">
            <a:xfrm>
              <a:off x="5740400" y="3163888"/>
              <a:ext cx="685800" cy="355600"/>
            </a:xfrm>
            <a:custGeom>
              <a:avLst/>
              <a:gdLst>
                <a:gd name="T0" fmla="*/ 183 w 183"/>
                <a:gd name="T1" fmla="*/ 95 h 95"/>
                <a:gd name="T2" fmla="*/ 0 w 183"/>
                <a:gd name="T3" fmla="*/ 95 h 95"/>
                <a:gd name="T4" fmla="*/ 0 w 183"/>
                <a:gd name="T5" fmla="*/ 91 h 95"/>
                <a:gd name="T6" fmla="*/ 91 w 183"/>
                <a:gd name="T7" fmla="*/ 0 h 95"/>
                <a:gd name="T8" fmla="*/ 183 w 183"/>
                <a:gd name="T9" fmla="*/ 91 h 95"/>
                <a:gd name="T10" fmla="*/ 183 w 183"/>
                <a:gd name="T11" fmla="*/ 95 h 95"/>
                <a:gd name="T12" fmla="*/ 9 w 183"/>
                <a:gd name="T13" fmla="*/ 87 h 95"/>
                <a:gd name="T14" fmla="*/ 174 w 183"/>
                <a:gd name="T15" fmla="*/ 87 h 95"/>
                <a:gd name="T16" fmla="*/ 91 w 183"/>
                <a:gd name="T17" fmla="*/ 8 h 95"/>
                <a:gd name="T18" fmla="*/ 9 w 183"/>
                <a:gd name="T19" fmla="*/ 8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95">
                  <a:moveTo>
                    <a:pt x="183" y="95"/>
                  </a:moveTo>
                  <a:cubicBezTo>
                    <a:pt x="0" y="95"/>
                    <a:pt x="0" y="95"/>
                    <a:pt x="0" y="95"/>
                  </a:cubicBezTo>
                  <a:cubicBezTo>
                    <a:pt x="0" y="91"/>
                    <a:pt x="0" y="91"/>
                    <a:pt x="0" y="91"/>
                  </a:cubicBezTo>
                  <a:cubicBezTo>
                    <a:pt x="0" y="41"/>
                    <a:pt x="41" y="0"/>
                    <a:pt x="91" y="0"/>
                  </a:cubicBezTo>
                  <a:cubicBezTo>
                    <a:pt x="142" y="0"/>
                    <a:pt x="183" y="41"/>
                    <a:pt x="183" y="91"/>
                  </a:cubicBezTo>
                  <a:lnTo>
                    <a:pt x="183" y="95"/>
                  </a:lnTo>
                  <a:close/>
                  <a:moveTo>
                    <a:pt x="9" y="87"/>
                  </a:moveTo>
                  <a:cubicBezTo>
                    <a:pt x="174" y="87"/>
                    <a:pt x="174" y="87"/>
                    <a:pt x="174" y="87"/>
                  </a:cubicBezTo>
                  <a:cubicBezTo>
                    <a:pt x="172" y="43"/>
                    <a:pt x="136" y="8"/>
                    <a:pt x="91" y="8"/>
                  </a:cubicBezTo>
                  <a:cubicBezTo>
                    <a:pt x="47" y="8"/>
                    <a:pt x="11" y="43"/>
                    <a:pt x="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Freeform 7"/>
            <p:cNvSpPr>
              <a:spLocks noEditPoints="1"/>
            </p:cNvSpPr>
            <p:nvPr/>
          </p:nvSpPr>
          <p:spPr bwMode="auto">
            <a:xfrm>
              <a:off x="5976938" y="3489325"/>
              <a:ext cx="214312" cy="120650"/>
            </a:xfrm>
            <a:custGeom>
              <a:avLst/>
              <a:gdLst>
                <a:gd name="T0" fmla="*/ 28 w 57"/>
                <a:gd name="T1" fmla="*/ 32 h 32"/>
                <a:gd name="T2" fmla="*/ 0 w 57"/>
                <a:gd name="T3" fmla="*/ 4 h 32"/>
                <a:gd name="T4" fmla="*/ 0 w 57"/>
                <a:gd name="T5" fmla="*/ 0 h 32"/>
                <a:gd name="T6" fmla="*/ 57 w 57"/>
                <a:gd name="T7" fmla="*/ 0 h 32"/>
                <a:gd name="T8" fmla="*/ 57 w 57"/>
                <a:gd name="T9" fmla="*/ 4 h 32"/>
                <a:gd name="T10" fmla="*/ 28 w 57"/>
                <a:gd name="T11" fmla="*/ 32 h 32"/>
                <a:gd name="T12" fmla="*/ 9 w 57"/>
                <a:gd name="T13" fmla="*/ 8 h 32"/>
                <a:gd name="T14" fmla="*/ 28 w 57"/>
                <a:gd name="T15" fmla="*/ 24 h 32"/>
                <a:gd name="T16" fmla="*/ 48 w 57"/>
                <a:gd name="T17" fmla="*/ 8 h 32"/>
                <a:gd name="T18" fmla="*/ 9 w 57"/>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2">
                  <a:moveTo>
                    <a:pt x="28" y="32"/>
                  </a:moveTo>
                  <a:cubicBezTo>
                    <a:pt x="13" y="32"/>
                    <a:pt x="0" y="20"/>
                    <a:pt x="0" y="4"/>
                  </a:cubicBezTo>
                  <a:cubicBezTo>
                    <a:pt x="0" y="0"/>
                    <a:pt x="0" y="0"/>
                    <a:pt x="0" y="0"/>
                  </a:cubicBezTo>
                  <a:cubicBezTo>
                    <a:pt x="57" y="0"/>
                    <a:pt x="57" y="0"/>
                    <a:pt x="57" y="0"/>
                  </a:cubicBezTo>
                  <a:cubicBezTo>
                    <a:pt x="57" y="4"/>
                    <a:pt x="57" y="4"/>
                    <a:pt x="57" y="4"/>
                  </a:cubicBezTo>
                  <a:cubicBezTo>
                    <a:pt x="57" y="20"/>
                    <a:pt x="44" y="32"/>
                    <a:pt x="28" y="32"/>
                  </a:cubicBezTo>
                  <a:close/>
                  <a:moveTo>
                    <a:pt x="9" y="8"/>
                  </a:moveTo>
                  <a:cubicBezTo>
                    <a:pt x="11" y="17"/>
                    <a:pt x="19" y="24"/>
                    <a:pt x="28" y="24"/>
                  </a:cubicBezTo>
                  <a:cubicBezTo>
                    <a:pt x="38" y="24"/>
                    <a:pt x="46" y="17"/>
                    <a:pt x="48" y="8"/>
                  </a:cubicBezTo>
                  <a:lnTo>
                    <a:pt x="9"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8"/>
            <p:cNvSpPr/>
            <p:nvPr/>
          </p:nvSpPr>
          <p:spPr bwMode="auto">
            <a:xfrm>
              <a:off x="5924550" y="3500438"/>
              <a:ext cx="57150" cy="60325"/>
            </a:xfrm>
            <a:custGeom>
              <a:avLst/>
              <a:gdLst>
                <a:gd name="T0" fmla="*/ 7 w 36"/>
                <a:gd name="T1" fmla="*/ 38 h 38"/>
                <a:gd name="T2" fmla="*/ 0 w 36"/>
                <a:gd name="T3" fmla="*/ 31 h 38"/>
                <a:gd name="T4" fmla="*/ 28 w 36"/>
                <a:gd name="T5" fmla="*/ 0 h 38"/>
                <a:gd name="T6" fmla="*/ 36 w 36"/>
                <a:gd name="T7" fmla="*/ 7 h 38"/>
                <a:gd name="T8" fmla="*/ 7 w 36"/>
                <a:gd name="T9" fmla="*/ 38 h 38"/>
              </a:gdLst>
              <a:ahLst/>
              <a:cxnLst>
                <a:cxn ang="0">
                  <a:pos x="T0" y="T1"/>
                </a:cxn>
                <a:cxn ang="0">
                  <a:pos x="T2" y="T3"/>
                </a:cxn>
                <a:cxn ang="0">
                  <a:pos x="T4" y="T5"/>
                </a:cxn>
                <a:cxn ang="0">
                  <a:pos x="T6" y="T7"/>
                </a:cxn>
                <a:cxn ang="0">
                  <a:pos x="T8" y="T9"/>
                </a:cxn>
              </a:cxnLst>
              <a:rect l="0" t="0" r="r" b="b"/>
              <a:pathLst>
                <a:path w="36" h="38">
                  <a:moveTo>
                    <a:pt x="7" y="38"/>
                  </a:moveTo>
                  <a:lnTo>
                    <a:pt x="0" y="31"/>
                  </a:lnTo>
                  <a:lnTo>
                    <a:pt x="28" y="0"/>
                  </a:lnTo>
                  <a:lnTo>
                    <a:pt x="36" y="7"/>
                  </a:lnTo>
                  <a:lnTo>
                    <a:pt x="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9"/>
            <p:cNvSpPr>
              <a:spLocks noEditPoints="1"/>
            </p:cNvSpPr>
            <p:nvPr/>
          </p:nvSpPr>
          <p:spPr bwMode="auto">
            <a:xfrm>
              <a:off x="5541963" y="3646488"/>
              <a:ext cx="304800" cy="330200"/>
            </a:xfrm>
            <a:custGeom>
              <a:avLst/>
              <a:gdLst>
                <a:gd name="T0" fmla="*/ 7 w 192"/>
                <a:gd name="T1" fmla="*/ 208 h 208"/>
                <a:gd name="T2" fmla="*/ 0 w 192"/>
                <a:gd name="T3" fmla="*/ 201 h 208"/>
                <a:gd name="T4" fmla="*/ 45 w 192"/>
                <a:gd name="T5" fmla="*/ 154 h 208"/>
                <a:gd name="T6" fmla="*/ 52 w 192"/>
                <a:gd name="T7" fmla="*/ 161 h 208"/>
                <a:gd name="T8" fmla="*/ 7 w 192"/>
                <a:gd name="T9" fmla="*/ 208 h 208"/>
                <a:gd name="T10" fmla="*/ 107 w 192"/>
                <a:gd name="T11" fmla="*/ 102 h 208"/>
                <a:gd name="T12" fmla="*/ 99 w 192"/>
                <a:gd name="T13" fmla="*/ 95 h 208"/>
                <a:gd name="T14" fmla="*/ 184 w 192"/>
                <a:gd name="T15" fmla="*/ 0 h 208"/>
                <a:gd name="T16" fmla="*/ 192 w 192"/>
                <a:gd name="T17" fmla="*/ 7 h 208"/>
                <a:gd name="T18" fmla="*/ 107 w 192"/>
                <a:gd name="T19" fmla="*/ 10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08">
                  <a:moveTo>
                    <a:pt x="7" y="208"/>
                  </a:moveTo>
                  <a:lnTo>
                    <a:pt x="0" y="201"/>
                  </a:lnTo>
                  <a:lnTo>
                    <a:pt x="45" y="154"/>
                  </a:lnTo>
                  <a:lnTo>
                    <a:pt x="52" y="161"/>
                  </a:lnTo>
                  <a:lnTo>
                    <a:pt x="7" y="208"/>
                  </a:lnTo>
                  <a:close/>
                  <a:moveTo>
                    <a:pt x="107" y="102"/>
                  </a:moveTo>
                  <a:lnTo>
                    <a:pt x="99" y="95"/>
                  </a:lnTo>
                  <a:lnTo>
                    <a:pt x="184" y="0"/>
                  </a:lnTo>
                  <a:lnTo>
                    <a:pt x="192" y="7"/>
                  </a:lnTo>
                  <a:lnTo>
                    <a:pt x="107"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10"/>
            <p:cNvSpPr/>
            <p:nvPr/>
          </p:nvSpPr>
          <p:spPr bwMode="auto">
            <a:xfrm>
              <a:off x="5414963" y="4056063"/>
              <a:ext cx="55562" cy="58738"/>
            </a:xfrm>
            <a:custGeom>
              <a:avLst/>
              <a:gdLst>
                <a:gd name="T0" fmla="*/ 7 w 35"/>
                <a:gd name="T1" fmla="*/ 37 h 37"/>
                <a:gd name="T2" fmla="*/ 0 w 35"/>
                <a:gd name="T3" fmla="*/ 30 h 37"/>
                <a:gd name="T4" fmla="*/ 28 w 35"/>
                <a:gd name="T5" fmla="*/ 0 h 37"/>
                <a:gd name="T6" fmla="*/ 35 w 35"/>
                <a:gd name="T7" fmla="*/ 7 h 37"/>
                <a:gd name="T8" fmla="*/ 7 w 35"/>
                <a:gd name="T9" fmla="*/ 37 h 37"/>
              </a:gdLst>
              <a:ahLst/>
              <a:cxnLst>
                <a:cxn ang="0">
                  <a:pos x="T0" y="T1"/>
                </a:cxn>
                <a:cxn ang="0">
                  <a:pos x="T2" y="T3"/>
                </a:cxn>
                <a:cxn ang="0">
                  <a:pos x="T4" y="T5"/>
                </a:cxn>
                <a:cxn ang="0">
                  <a:pos x="T6" y="T7"/>
                </a:cxn>
                <a:cxn ang="0">
                  <a:pos x="T8" y="T9"/>
                </a:cxn>
              </a:cxnLst>
              <a:rect l="0" t="0" r="r" b="b"/>
              <a:pathLst>
                <a:path w="35" h="37">
                  <a:moveTo>
                    <a:pt x="7" y="37"/>
                  </a:moveTo>
                  <a:lnTo>
                    <a:pt x="0" y="30"/>
                  </a:lnTo>
                  <a:lnTo>
                    <a:pt x="28" y="0"/>
                  </a:lnTo>
                  <a:lnTo>
                    <a:pt x="35" y="7"/>
                  </a:lnTo>
                  <a:lnTo>
                    <a:pt x="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1"/>
            <p:cNvSpPr/>
            <p:nvPr/>
          </p:nvSpPr>
          <p:spPr bwMode="auto">
            <a:xfrm>
              <a:off x="6224588" y="3503613"/>
              <a:ext cx="52387" cy="60325"/>
            </a:xfrm>
            <a:custGeom>
              <a:avLst/>
              <a:gdLst>
                <a:gd name="T0" fmla="*/ 26 w 33"/>
                <a:gd name="T1" fmla="*/ 38 h 38"/>
                <a:gd name="T2" fmla="*/ 0 w 33"/>
                <a:gd name="T3" fmla="*/ 8 h 38"/>
                <a:gd name="T4" fmla="*/ 7 w 33"/>
                <a:gd name="T5" fmla="*/ 0 h 38"/>
                <a:gd name="T6" fmla="*/ 33 w 33"/>
                <a:gd name="T7" fmla="*/ 34 h 38"/>
                <a:gd name="T8" fmla="*/ 26 w 33"/>
                <a:gd name="T9" fmla="*/ 38 h 38"/>
              </a:gdLst>
              <a:ahLst/>
              <a:cxnLst>
                <a:cxn ang="0">
                  <a:pos x="T0" y="T1"/>
                </a:cxn>
                <a:cxn ang="0">
                  <a:pos x="T2" y="T3"/>
                </a:cxn>
                <a:cxn ang="0">
                  <a:pos x="T4" y="T5"/>
                </a:cxn>
                <a:cxn ang="0">
                  <a:pos x="T6" y="T7"/>
                </a:cxn>
                <a:cxn ang="0">
                  <a:pos x="T8" y="T9"/>
                </a:cxn>
              </a:cxnLst>
              <a:rect l="0" t="0" r="r" b="b"/>
              <a:pathLst>
                <a:path w="33" h="38">
                  <a:moveTo>
                    <a:pt x="26" y="38"/>
                  </a:moveTo>
                  <a:lnTo>
                    <a:pt x="0" y="8"/>
                  </a:lnTo>
                  <a:lnTo>
                    <a:pt x="7" y="0"/>
                  </a:lnTo>
                  <a:lnTo>
                    <a:pt x="33" y="34"/>
                  </a:lnTo>
                  <a:lnTo>
                    <a:pt x="2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6351588" y="3657600"/>
              <a:ext cx="300037" cy="341313"/>
            </a:xfrm>
            <a:custGeom>
              <a:avLst/>
              <a:gdLst>
                <a:gd name="T0" fmla="*/ 180 w 189"/>
                <a:gd name="T1" fmla="*/ 215 h 215"/>
                <a:gd name="T2" fmla="*/ 137 w 189"/>
                <a:gd name="T3" fmla="*/ 166 h 215"/>
                <a:gd name="T4" fmla="*/ 144 w 189"/>
                <a:gd name="T5" fmla="*/ 159 h 215"/>
                <a:gd name="T6" fmla="*/ 189 w 189"/>
                <a:gd name="T7" fmla="*/ 211 h 215"/>
                <a:gd name="T8" fmla="*/ 180 w 189"/>
                <a:gd name="T9" fmla="*/ 215 h 215"/>
                <a:gd name="T10" fmla="*/ 85 w 189"/>
                <a:gd name="T11" fmla="*/ 104 h 215"/>
                <a:gd name="T12" fmla="*/ 0 w 189"/>
                <a:gd name="T13" fmla="*/ 7 h 215"/>
                <a:gd name="T14" fmla="*/ 7 w 189"/>
                <a:gd name="T15" fmla="*/ 0 h 215"/>
                <a:gd name="T16" fmla="*/ 92 w 189"/>
                <a:gd name="T17" fmla="*/ 97 h 215"/>
                <a:gd name="T18" fmla="*/ 85 w 189"/>
                <a:gd name="T19"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215">
                  <a:moveTo>
                    <a:pt x="180" y="215"/>
                  </a:moveTo>
                  <a:lnTo>
                    <a:pt x="137" y="166"/>
                  </a:lnTo>
                  <a:lnTo>
                    <a:pt x="144" y="159"/>
                  </a:lnTo>
                  <a:lnTo>
                    <a:pt x="189" y="211"/>
                  </a:lnTo>
                  <a:lnTo>
                    <a:pt x="180" y="215"/>
                  </a:lnTo>
                  <a:close/>
                  <a:moveTo>
                    <a:pt x="85" y="104"/>
                  </a:moveTo>
                  <a:lnTo>
                    <a:pt x="0" y="7"/>
                  </a:lnTo>
                  <a:lnTo>
                    <a:pt x="7" y="0"/>
                  </a:lnTo>
                  <a:lnTo>
                    <a:pt x="92" y="97"/>
                  </a:lnTo>
                  <a:lnTo>
                    <a:pt x="8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3"/>
            <p:cNvSpPr/>
            <p:nvPr/>
          </p:nvSpPr>
          <p:spPr bwMode="auto">
            <a:xfrm>
              <a:off x="6719888" y="4086225"/>
              <a:ext cx="52387" cy="58738"/>
            </a:xfrm>
            <a:custGeom>
              <a:avLst/>
              <a:gdLst>
                <a:gd name="T0" fmla="*/ 26 w 33"/>
                <a:gd name="T1" fmla="*/ 37 h 37"/>
                <a:gd name="T2" fmla="*/ 0 w 33"/>
                <a:gd name="T3" fmla="*/ 4 h 37"/>
                <a:gd name="T4" fmla="*/ 7 w 33"/>
                <a:gd name="T5" fmla="*/ 0 h 37"/>
                <a:gd name="T6" fmla="*/ 33 w 33"/>
                <a:gd name="T7" fmla="*/ 30 h 37"/>
                <a:gd name="T8" fmla="*/ 26 w 33"/>
                <a:gd name="T9" fmla="*/ 37 h 37"/>
              </a:gdLst>
              <a:ahLst/>
              <a:cxnLst>
                <a:cxn ang="0">
                  <a:pos x="T0" y="T1"/>
                </a:cxn>
                <a:cxn ang="0">
                  <a:pos x="T2" y="T3"/>
                </a:cxn>
                <a:cxn ang="0">
                  <a:pos x="T4" y="T5"/>
                </a:cxn>
                <a:cxn ang="0">
                  <a:pos x="T6" y="T7"/>
                </a:cxn>
                <a:cxn ang="0">
                  <a:pos x="T8" y="T9"/>
                </a:cxn>
              </a:cxnLst>
              <a:rect l="0" t="0" r="r" b="b"/>
              <a:pathLst>
                <a:path w="33" h="37">
                  <a:moveTo>
                    <a:pt x="26" y="37"/>
                  </a:moveTo>
                  <a:lnTo>
                    <a:pt x="0" y="4"/>
                  </a:lnTo>
                  <a:lnTo>
                    <a:pt x="7" y="0"/>
                  </a:lnTo>
                  <a:lnTo>
                    <a:pt x="33" y="30"/>
                  </a:lnTo>
                  <a:lnTo>
                    <a:pt x="26"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4"/>
            <p:cNvSpPr>
              <a:spLocks noEditPoints="1"/>
            </p:cNvSpPr>
            <p:nvPr/>
          </p:nvSpPr>
          <p:spPr bwMode="auto">
            <a:xfrm>
              <a:off x="6086475" y="3497263"/>
              <a:ext cx="14287" cy="539750"/>
            </a:xfrm>
            <a:custGeom>
              <a:avLst/>
              <a:gdLst>
                <a:gd name="T0" fmla="*/ 9 w 9"/>
                <a:gd name="T1" fmla="*/ 340 h 340"/>
                <a:gd name="T2" fmla="*/ 0 w 9"/>
                <a:gd name="T3" fmla="*/ 340 h 340"/>
                <a:gd name="T4" fmla="*/ 0 w 9"/>
                <a:gd name="T5" fmla="*/ 323 h 340"/>
                <a:gd name="T6" fmla="*/ 9 w 9"/>
                <a:gd name="T7" fmla="*/ 323 h 340"/>
                <a:gd name="T8" fmla="*/ 9 w 9"/>
                <a:gd name="T9" fmla="*/ 340 h 340"/>
                <a:gd name="T10" fmla="*/ 9 w 9"/>
                <a:gd name="T11" fmla="*/ 297 h 340"/>
                <a:gd name="T12" fmla="*/ 0 w 9"/>
                <a:gd name="T13" fmla="*/ 297 h 340"/>
                <a:gd name="T14" fmla="*/ 0 w 9"/>
                <a:gd name="T15" fmla="*/ 269 h 340"/>
                <a:gd name="T16" fmla="*/ 9 w 9"/>
                <a:gd name="T17" fmla="*/ 269 h 340"/>
                <a:gd name="T18" fmla="*/ 9 w 9"/>
                <a:gd name="T19" fmla="*/ 297 h 340"/>
                <a:gd name="T20" fmla="*/ 9 w 9"/>
                <a:gd name="T21" fmla="*/ 229 h 340"/>
                <a:gd name="T22" fmla="*/ 0 w 9"/>
                <a:gd name="T23" fmla="*/ 229 h 340"/>
                <a:gd name="T24" fmla="*/ 0 w 9"/>
                <a:gd name="T25" fmla="*/ 196 h 340"/>
                <a:gd name="T26" fmla="*/ 9 w 9"/>
                <a:gd name="T27" fmla="*/ 196 h 340"/>
                <a:gd name="T28" fmla="*/ 9 w 9"/>
                <a:gd name="T29" fmla="*/ 229 h 340"/>
                <a:gd name="T30" fmla="*/ 9 w 9"/>
                <a:gd name="T31" fmla="*/ 156 h 340"/>
                <a:gd name="T32" fmla="*/ 0 w 9"/>
                <a:gd name="T33" fmla="*/ 156 h 340"/>
                <a:gd name="T34" fmla="*/ 0 w 9"/>
                <a:gd name="T35" fmla="*/ 127 h 340"/>
                <a:gd name="T36" fmla="*/ 9 w 9"/>
                <a:gd name="T37" fmla="*/ 127 h 340"/>
                <a:gd name="T38" fmla="*/ 9 w 9"/>
                <a:gd name="T39" fmla="*/ 156 h 340"/>
                <a:gd name="T40" fmla="*/ 9 w 9"/>
                <a:gd name="T41" fmla="*/ 104 h 340"/>
                <a:gd name="T42" fmla="*/ 0 w 9"/>
                <a:gd name="T43" fmla="*/ 104 h 340"/>
                <a:gd name="T44" fmla="*/ 0 w 9"/>
                <a:gd name="T45" fmla="*/ 73 h 340"/>
                <a:gd name="T46" fmla="*/ 9 w 9"/>
                <a:gd name="T47" fmla="*/ 73 h 340"/>
                <a:gd name="T48" fmla="*/ 9 w 9"/>
                <a:gd name="T49" fmla="*/ 104 h 340"/>
                <a:gd name="T50" fmla="*/ 9 w 9"/>
                <a:gd name="T51" fmla="*/ 35 h 340"/>
                <a:gd name="T52" fmla="*/ 0 w 9"/>
                <a:gd name="T53" fmla="*/ 35 h 340"/>
                <a:gd name="T54" fmla="*/ 0 w 9"/>
                <a:gd name="T55" fmla="*/ 0 h 340"/>
                <a:gd name="T56" fmla="*/ 9 w 9"/>
                <a:gd name="T57" fmla="*/ 0 h 340"/>
                <a:gd name="T58" fmla="*/ 9 w 9"/>
                <a:gd name="T59" fmla="*/ 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340">
                  <a:moveTo>
                    <a:pt x="9" y="340"/>
                  </a:moveTo>
                  <a:lnTo>
                    <a:pt x="0" y="340"/>
                  </a:lnTo>
                  <a:lnTo>
                    <a:pt x="0" y="323"/>
                  </a:lnTo>
                  <a:lnTo>
                    <a:pt x="9" y="323"/>
                  </a:lnTo>
                  <a:lnTo>
                    <a:pt x="9" y="340"/>
                  </a:lnTo>
                  <a:close/>
                  <a:moveTo>
                    <a:pt x="9" y="297"/>
                  </a:moveTo>
                  <a:lnTo>
                    <a:pt x="0" y="297"/>
                  </a:lnTo>
                  <a:lnTo>
                    <a:pt x="0" y="269"/>
                  </a:lnTo>
                  <a:lnTo>
                    <a:pt x="9" y="269"/>
                  </a:lnTo>
                  <a:lnTo>
                    <a:pt x="9" y="297"/>
                  </a:lnTo>
                  <a:close/>
                  <a:moveTo>
                    <a:pt x="9" y="229"/>
                  </a:moveTo>
                  <a:lnTo>
                    <a:pt x="0" y="229"/>
                  </a:lnTo>
                  <a:lnTo>
                    <a:pt x="0" y="196"/>
                  </a:lnTo>
                  <a:lnTo>
                    <a:pt x="9" y="196"/>
                  </a:lnTo>
                  <a:lnTo>
                    <a:pt x="9" y="229"/>
                  </a:lnTo>
                  <a:close/>
                  <a:moveTo>
                    <a:pt x="9" y="156"/>
                  </a:moveTo>
                  <a:lnTo>
                    <a:pt x="0" y="156"/>
                  </a:lnTo>
                  <a:lnTo>
                    <a:pt x="0" y="127"/>
                  </a:lnTo>
                  <a:lnTo>
                    <a:pt x="9" y="127"/>
                  </a:lnTo>
                  <a:lnTo>
                    <a:pt x="9" y="156"/>
                  </a:lnTo>
                  <a:close/>
                  <a:moveTo>
                    <a:pt x="9" y="104"/>
                  </a:moveTo>
                  <a:lnTo>
                    <a:pt x="0" y="104"/>
                  </a:lnTo>
                  <a:lnTo>
                    <a:pt x="0" y="73"/>
                  </a:lnTo>
                  <a:lnTo>
                    <a:pt x="9" y="73"/>
                  </a:lnTo>
                  <a:lnTo>
                    <a:pt x="9" y="104"/>
                  </a:lnTo>
                  <a:close/>
                  <a:moveTo>
                    <a:pt x="9" y="35"/>
                  </a:moveTo>
                  <a:lnTo>
                    <a:pt x="0" y="35"/>
                  </a:lnTo>
                  <a:lnTo>
                    <a:pt x="0" y="0"/>
                  </a:lnTo>
                  <a:lnTo>
                    <a:pt x="9" y="0"/>
                  </a:lnTo>
                  <a:lnTo>
                    <a:pt x="9"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5"/>
            <p:cNvSpPr>
              <a:spLocks noChangeArrowheads="1"/>
            </p:cNvSpPr>
            <p:nvPr/>
          </p:nvSpPr>
          <p:spPr bwMode="auto">
            <a:xfrm>
              <a:off x="6078538" y="2727325"/>
              <a:ext cx="30162" cy="379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6"/>
            <p:cNvSpPr>
              <a:spLocks noEditPoints="1"/>
            </p:cNvSpPr>
            <p:nvPr/>
          </p:nvSpPr>
          <p:spPr bwMode="auto">
            <a:xfrm>
              <a:off x="5853113" y="3571875"/>
              <a:ext cx="180975" cy="401638"/>
            </a:xfrm>
            <a:custGeom>
              <a:avLst/>
              <a:gdLst>
                <a:gd name="T0" fmla="*/ 10 w 114"/>
                <a:gd name="T1" fmla="*/ 253 h 253"/>
                <a:gd name="T2" fmla="*/ 0 w 114"/>
                <a:gd name="T3" fmla="*/ 250 h 253"/>
                <a:gd name="T4" fmla="*/ 3 w 114"/>
                <a:gd name="T5" fmla="*/ 246 h 253"/>
                <a:gd name="T6" fmla="*/ 12 w 114"/>
                <a:gd name="T7" fmla="*/ 248 h 253"/>
                <a:gd name="T8" fmla="*/ 10 w 114"/>
                <a:gd name="T9" fmla="*/ 253 h 253"/>
                <a:gd name="T10" fmla="*/ 31 w 114"/>
                <a:gd name="T11" fmla="*/ 205 h 253"/>
                <a:gd name="T12" fmla="*/ 22 w 114"/>
                <a:gd name="T13" fmla="*/ 201 h 253"/>
                <a:gd name="T14" fmla="*/ 45 w 114"/>
                <a:gd name="T15" fmla="*/ 146 h 253"/>
                <a:gd name="T16" fmla="*/ 52 w 114"/>
                <a:gd name="T17" fmla="*/ 149 h 253"/>
                <a:gd name="T18" fmla="*/ 31 w 114"/>
                <a:gd name="T19" fmla="*/ 205 h 253"/>
                <a:gd name="T20" fmla="*/ 66 w 114"/>
                <a:gd name="T21" fmla="*/ 118 h 253"/>
                <a:gd name="T22" fmla="*/ 57 w 114"/>
                <a:gd name="T23" fmla="*/ 116 h 253"/>
                <a:gd name="T24" fmla="*/ 64 w 114"/>
                <a:gd name="T25" fmla="*/ 102 h 253"/>
                <a:gd name="T26" fmla="*/ 73 w 114"/>
                <a:gd name="T27" fmla="*/ 104 h 253"/>
                <a:gd name="T28" fmla="*/ 66 w 114"/>
                <a:gd name="T29" fmla="*/ 118 h 253"/>
                <a:gd name="T30" fmla="*/ 90 w 114"/>
                <a:gd name="T31" fmla="*/ 59 h 253"/>
                <a:gd name="T32" fmla="*/ 83 w 114"/>
                <a:gd name="T33" fmla="*/ 57 h 253"/>
                <a:gd name="T34" fmla="*/ 104 w 114"/>
                <a:gd name="T35" fmla="*/ 0 h 253"/>
                <a:gd name="T36" fmla="*/ 114 w 114"/>
                <a:gd name="T37" fmla="*/ 5 h 253"/>
                <a:gd name="T38" fmla="*/ 90 w 114"/>
                <a:gd name="T39" fmla="*/ 5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253">
                  <a:moveTo>
                    <a:pt x="10" y="253"/>
                  </a:moveTo>
                  <a:lnTo>
                    <a:pt x="0" y="250"/>
                  </a:lnTo>
                  <a:lnTo>
                    <a:pt x="3" y="246"/>
                  </a:lnTo>
                  <a:lnTo>
                    <a:pt x="12" y="248"/>
                  </a:lnTo>
                  <a:lnTo>
                    <a:pt x="10" y="253"/>
                  </a:lnTo>
                  <a:close/>
                  <a:moveTo>
                    <a:pt x="31" y="205"/>
                  </a:moveTo>
                  <a:lnTo>
                    <a:pt x="22" y="201"/>
                  </a:lnTo>
                  <a:lnTo>
                    <a:pt x="45" y="146"/>
                  </a:lnTo>
                  <a:lnTo>
                    <a:pt x="52" y="149"/>
                  </a:lnTo>
                  <a:lnTo>
                    <a:pt x="31" y="205"/>
                  </a:lnTo>
                  <a:close/>
                  <a:moveTo>
                    <a:pt x="66" y="118"/>
                  </a:moveTo>
                  <a:lnTo>
                    <a:pt x="57" y="116"/>
                  </a:lnTo>
                  <a:lnTo>
                    <a:pt x="64" y="102"/>
                  </a:lnTo>
                  <a:lnTo>
                    <a:pt x="73" y="104"/>
                  </a:lnTo>
                  <a:lnTo>
                    <a:pt x="66" y="118"/>
                  </a:lnTo>
                  <a:close/>
                  <a:moveTo>
                    <a:pt x="90" y="59"/>
                  </a:moveTo>
                  <a:lnTo>
                    <a:pt x="83" y="57"/>
                  </a:lnTo>
                  <a:lnTo>
                    <a:pt x="104" y="0"/>
                  </a:lnTo>
                  <a:lnTo>
                    <a:pt x="114" y="5"/>
                  </a:lnTo>
                  <a:lnTo>
                    <a:pt x="9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7"/>
            <p:cNvSpPr>
              <a:spLocks noEditPoints="1"/>
            </p:cNvSpPr>
            <p:nvPr/>
          </p:nvSpPr>
          <p:spPr bwMode="auto">
            <a:xfrm>
              <a:off x="6164263" y="3541713"/>
              <a:ext cx="142875" cy="292100"/>
            </a:xfrm>
            <a:custGeom>
              <a:avLst/>
              <a:gdLst>
                <a:gd name="T0" fmla="*/ 83 w 90"/>
                <a:gd name="T1" fmla="*/ 184 h 184"/>
                <a:gd name="T2" fmla="*/ 81 w 90"/>
                <a:gd name="T3" fmla="*/ 184 h 184"/>
                <a:gd name="T4" fmla="*/ 90 w 90"/>
                <a:gd name="T5" fmla="*/ 180 h 184"/>
                <a:gd name="T6" fmla="*/ 90 w 90"/>
                <a:gd name="T7" fmla="*/ 180 h 184"/>
                <a:gd name="T8" fmla="*/ 83 w 90"/>
                <a:gd name="T9" fmla="*/ 184 h 184"/>
                <a:gd name="T10" fmla="*/ 64 w 90"/>
                <a:gd name="T11" fmla="*/ 147 h 184"/>
                <a:gd name="T12" fmla="*/ 52 w 90"/>
                <a:gd name="T13" fmla="*/ 121 h 184"/>
                <a:gd name="T14" fmla="*/ 62 w 90"/>
                <a:gd name="T15" fmla="*/ 116 h 184"/>
                <a:gd name="T16" fmla="*/ 73 w 90"/>
                <a:gd name="T17" fmla="*/ 144 h 184"/>
                <a:gd name="T18" fmla="*/ 64 w 90"/>
                <a:gd name="T19" fmla="*/ 147 h 184"/>
                <a:gd name="T20" fmla="*/ 43 w 90"/>
                <a:gd name="T21" fmla="*/ 99 h 184"/>
                <a:gd name="T22" fmla="*/ 31 w 90"/>
                <a:gd name="T23" fmla="*/ 71 h 184"/>
                <a:gd name="T24" fmla="*/ 40 w 90"/>
                <a:gd name="T25" fmla="*/ 69 h 184"/>
                <a:gd name="T26" fmla="*/ 52 w 90"/>
                <a:gd name="T27" fmla="*/ 95 h 184"/>
                <a:gd name="T28" fmla="*/ 43 w 90"/>
                <a:gd name="T29" fmla="*/ 99 h 184"/>
                <a:gd name="T30" fmla="*/ 14 w 90"/>
                <a:gd name="T31" fmla="*/ 36 h 184"/>
                <a:gd name="T32" fmla="*/ 0 w 90"/>
                <a:gd name="T33" fmla="*/ 5 h 184"/>
                <a:gd name="T34" fmla="*/ 10 w 90"/>
                <a:gd name="T35" fmla="*/ 0 h 184"/>
                <a:gd name="T36" fmla="*/ 24 w 90"/>
                <a:gd name="T37" fmla="*/ 33 h 184"/>
                <a:gd name="T38" fmla="*/ 14 w 90"/>
                <a:gd name="T39" fmla="*/ 3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84">
                  <a:moveTo>
                    <a:pt x="83" y="184"/>
                  </a:moveTo>
                  <a:lnTo>
                    <a:pt x="81" y="184"/>
                  </a:lnTo>
                  <a:lnTo>
                    <a:pt x="90" y="180"/>
                  </a:lnTo>
                  <a:lnTo>
                    <a:pt x="90" y="180"/>
                  </a:lnTo>
                  <a:lnTo>
                    <a:pt x="83" y="184"/>
                  </a:lnTo>
                  <a:close/>
                  <a:moveTo>
                    <a:pt x="64" y="147"/>
                  </a:moveTo>
                  <a:lnTo>
                    <a:pt x="52" y="121"/>
                  </a:lnTo>
                  <a:lnTo>
                    <a:pt x="62" y="116"/>
                  </a:lnTo>
                  <a:lnTo>
                    <a:pt x="73" y="144"/>
                  </a:lnTo>
                  <a:lnTo>
                    <a:pt x="64" y="147"/>
                  </a:lnTo>
                  <a:close/>
                  <a:moveTo>
                    <a:pt x="43" y="99"/>
                  </a:moveTo>
                  <a:lnTo>
                    <a:pt x="31" y="71"/>
                  </a:lnTo>
                  <a:lnTo>
                    <a:pt x="40" y="69"/>
                  </a:lnTo>
                  <a:lnTo>
                    <a:pt x="52" y="95"/>
                  </a:lnTo>
                  <a:lnTo>
                    <a:pt x="43" y="99"/>
                  </a:lnTo>
                  <a:close/>
                  <a:moveTo>
                    <a:pt x="14" y="36"/>
                  </a:moveTo>
                  <a:lnTo>
                    <a:pt x="0" y="5"/>
                  </a:lnTo>
                  <a:lnTo>
                    <a:pt x="10" y="0"/>
                  </a:lnTo>
                  <a:lnTo>
                    <a:pt x="24" y="33"/>
                  </a:lnTo>
                  <a:lnTo>
                    <a:pt x="14"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Freeform 16"/>
          <p:cNvSpPr>
            <a:spLocks noEditPoints="1"/>
          </p:cNvSpPr>
          <p:nvPr/>
        </p:nvSpPr>
        <p:spPr bwMode="auto">
          <a:xfrm>
            <a:off x="5905648" y="2253860"/>
            <a:ext cx="309334" cy="371595"/>
          </a:xfrm>
          <a:custGeom>
            <a:avLst/>
            <a:gdLst>
              <a:gd name="T0" fmla="*/ 19 w 76"/>
              <a:gd name="T1" fmla="*/ 55 h 91"/>
              <a:gd name="T2" fmla="*/ 2 w 76"/>
              <a:gd name="T3" fmla="*/ 47 h 91"/>
              <a:gd name="T4" fmla="*/ 0 w 76"/>
              <a:gd name="T5" fmla="*/ 46 h 91"/>
              <a:gd name="T6" fmla="*/ 19 w 76"/>
              <a:gd name="T7" fmla="*/ 37 h 91"/>
              <a:gd name="T8" fmla="*/ 51 w 76"/>
              <a:gd name="T9" fmla="*/ 0 h 91"/>
              <a:gd name="T10" fmla="*/ 54 w 76"/>
              <a:gd name="T11" fmla="*/ 0 h 91"/>
              <a:gd name="T12" fmla="*/ 41 w 76"/>
              <a:gd name="T13" fmla="*/ 32 h 91"/>
              <a:gd name="T14" fmla="*/ 42 w 76"/>
              <a:gd name="T15" fmla="*/ 34 h 91"/>
              <a:gd name="T16" fmla="*/ 74 w 76"/>
              <a:gd name="T17" fmla="*/ 30 h 91"/>
              <a:gd name="T18" fmla="*/ 75 w 76"/>
              <a:gd name="T19" fmla="*/ 30 h 91"/>
              <a:gd name="T20" fmla="*/ 76 w 76"/>
              <a:gd name="T21" fmla="*/ 30 h 91"/>
              <a:gd name="T22" fmla="*/ 74 w 76"/>
              <a:gd name="T23" fmla="*/ 46 h 91"/>
              <a:gd name="T24" fmla="*/ 76 w 76"/>
              <a:gd name="T25" fmla="*/ 60 h 91"/>
              <a:gd name="T26" fmla="*/ 75 w 76"/>
              <a:gd name="T27" fmla="*/ 60 h 91"/>
              <a:gd name="T28" fmla="*/ 76 w 76"/>
              <a:gd name="T29" fmla="*/ 61 h 91"/>
              <a:gd name="T30" fmla="*/ 74 w 76"/>
              <a:gd name="T31" fmla="*/ 61 h 91"/>
              <a:gd name="T32" fmla="*/ 41 w 76"/>
              <a:gd name="T33" fmla="*/ 57 h 91"/>
              <a:gd name="T34" fmla="*/ 41 w 76"/>
              <a:gd name="T35" fmla="*/ 59 h 91"/>
              <a:gd name="T36" fmla="*/ 53 w 76"/>
              <a:gd name="T37" fmla="*/ 89 h 91"/>
              <a:gd name="T38" fmla="*/ 54 w 76"/>
              <a:gd name="T39" fmla="*/ 91 h 91"/>
              <a:gd name="T40" fmla="*/ 20 w 76"/>
              <a:gd name="T41" fmla="*/ 53 h 91"/>
              <a:gd name="T42" fmla="*/ 21 w 76"/>
              <a:gd name="T43" fmla="*/ 54 h 91"/>
              <a:gd name="T44" fmla="*/ 50 w 76"/>
              <a:gd name="T45" fmla="*/ 88 h 91"/>
              <a:gd name="T46" fmla="*/ 39 w 76"/>
              <a:gd name="T47" fmla="*/ 59 h 91"/>
              <a:gd name="T48" fmla="*/ 39 w 76"/>
              <a:gd name="T49" fmla="*/ 56 h 91"/>
              <a:gd name="T50" fmla="*/ 40 w 76"/>
              <a:gd name="T51" fmla="*/ 55 h 91"/>
              <a:gd name="T52" fmla="*/ 73 w 76"/>
              <a:gd name="T53" fmla="*/ 59 h 91"/>
              <a:gd name="T54" fmla="*/ 71 w 76"/>
              <a:gd name="T55" fmla="*/ 46 h 91"/>
              <a:gd name="T56" fmla="*/ 73 w 76"/>
              <a:gd name="T57" fmla="*/ 33 h 91"/>
              <a:gd name="T58" fmla="*/ 41 w 76"/>
              <a:gd name="T59" fmla="*/ 37 h 91"/>
              <a:gd name="T60" fmla="*/ 39 w 76"/>
              <a:gd name="T61" fmla="*/ 36 h 91"/>
              <a:gd name="T62" fmla="*/ 39 w 76"/>
              <a:gd name="T63" fmla="*/ 32 h 91"/>
              <a:gd name="T64" fmla="*/ 49 w 76"/>
              <a:gd name="T65" fmla="*/ 3 h 91"/>
              <a:gd name="T66" fmla="*/ 21 w 76"/>
              <a:gd name="T67" fmla="*/ 38 h 91"/>
              <a:gd name="T68" fmla="*/ 20 w 76"/>
              <a:gd name="T69" fmla="*/ 39 h 91"/>
              <a:gd name="T70" fmla="*/ 5 w 76"/>
              <a:gd name="T7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91">
                <a:moveTo>
                  <a:pt x="52" y="91"/>
                </a:moveTo>
                <a:cubicBezTo>
                  <a:pt x="37" y="90"/>
                  <a:pt x="22" y="72"/>
                  <a:pt x="19" y="55"/>
                </a:cubicBezTo>
                <a:cubicBezTo>
                  <a:pt x="19" y="55"/>
                  <a:pt x="19" y="55"/>
                  <a:pt x="19" y="55"/>
                </a:cubicBezTo>
                <a:cubicBezTo>
                  <a:pt x="12" y="53"/>
                  <a:pt x="6" y="50"/>
                  <a:pt x="2" y="47"/>
                </a:cubicBezTo>
                <a:cubicBezTo>
                  <a:pt x="2" y="47"/>
                  <a:pt x="2" y="47"/>
                  <a:pt x="2" y="47"/>
                </a:cubicBezTo>
                <a:cubicBezTo>
                  <a:pt x="0" y="46"/>
                  <a:pt x="0" y="46"/>
                  <a:pt x="0" y="46"/>
                </a:cubicBezTo>
                <a:cubicBezTo>
                  <a:pt x="2" y="45"/>
                  <a:pt x="2" y="45"/>
                  <a:pt x="2" y="45"/>
                </a:cubicBezTo>
                <a:cubicBezTo>
                  <a:pt x="6" y="41"/>
                  <a:pt x="12" y="39"/>
                  <a:pt x="19" y="37"/>
                </a:cubicBezTo>
                <a:cubicBezTo>
                  <a:pt x="19" y="37"/>
                  <a:pt x="19" y="37"/>
                  <a:pt x="19" y="37"/>
                </a:cubicBezTo>
                <a:cubicBezTo>
                  <a:pt x="22" y="20"/>
                  <a:pt x="36" y="1"/>
                  <a:pt x="51" y="0"/>
                </a:cubicBezTo>
                <a:cubicBezTo>
                  <a:pt x="51" y="0"/>
                  <a:pt x="51" y="0"/>
                  <a:pt x="51" y="0"/>
                </a:cubicBezTo>
                <a:cubicBezTo>
                  <a:pt x="54" y="0"/>
                  <a:pt x="54" y="0"/>
                  <a:pt x="54" y="0"/>
                </a:cubicBezTo>
                <a:cubicBezTo>
                  <a:pt x="52" y="2"/>
                  <a:pt x="52" y="2"/>
                  <a:pt x="52" y="2"/>
                </a:cubicBezTo>
                <a:cubicBezTo>
                  <a:pt x="49" y="8"/>
                  <a:pt x="41" y="22"/>
                  <a:pt x="41" y="32"/>
                </a:cubicBezTo>
                <a:cubicBezTo>
                  <a:pt x="41" y="32"/>
                  <a:pt x="41" y="32"/>
                  <a:pt x="41" y="32"/>
                </a:cubicBezTo>
                <a:cubicBezTo>
                  <a:pt x="41" y="33"/>
                  <a:pt x="42" y="34"/>
                  <a:pt x="42" y="34"/>
                </a:cubicBezTo>
                <a:cubicBezTo>
                  <a:pt x="42" y="34"/>
                  <a:pt x="42" y="34"/>
                  <a:pt x="42" y="34"/>
                </a:cubicBezTo>
                <a:cubicBezTo>
                  <a:pt x="49" y="33"/>
                  <a:pt x="68" y="30"/>
                  <a:pt x="74" y="30"/>
                </a:cubicBezTo>
                <a:cubicBezTo>
                  <a:pt x="74" y="30"/>
                  <a:pt x="74" y="30"/>
                  <a:pt x="74" y="30"/>
                </a:cubicBezTo>
                <a:cubicBezTo>
                  <a:pt x="74" y="30"/>
                  <a:pt x="74" y="30"/>
                  <a:pt x="75" y="30"/>
                </a:cubicBezTo>
                <a:cubicBezTo>
                  <a:pt x="75" y="30"/>
                  <a:pt x="75" y="30"/>
                  <a:pt x="75" y="30"/>
                </a:cubicBezTo>
                <a:cubicBezTo>
                  <a:pt x="76" y="30"/>
                  <a:pt x="76" y="30"/>
                  <a:pt x="76" y="30"/>
                </a:cubicBezTo>
                <a:cubicBezTo>
                  <a:pt x="76" y="32"/>
                  <a:pt x="76" y="32"/>
                  <a:pt x="76" y="32"/>
                </a:cubicBezTo>
                <a:cubicBezTo>
                  <a:pt x="74" y="36"/>
                  <a:pt x="74" y="41"/>
                  <a:pt x="74" y="46"/>
                </a:cubicBezTo>
                <a:cubicBezTo>
                  <a:pt x="74" y="46"/>
                  <a:pt x="74" y="46"/>
                  <a:pt x="74" y="46"/>
                </a:cubicBezTo>
                <a:cubicBezTo>
                  <a:pt x="74" y="51"/>
                  <a:pt x="74" y="56"/>
                  <a:pt x="76" y="60"/>
                </a:cubicBezTo>
                <a:cubicBezTo>
                  <a:pt x="76" y="60"/>
                  <a:pt x="76" y="60"/>
                  <a:pt x="76" y="60"/>
                </a:cubicBezTo>
                <a:cubicBezTo>
                  <a:pt x="75" y="60"/>
                  <a:pt x="75" y="60"/>
                  <a:pt x="75" y="60"/>
                </a:cubicBezTo>
                <a:cubicBezTo>
                  <a:pt x="76" y="60"/>
                  <a:pt x="76" y="60"/>
                  <a:pt x="76" y="60"/>
                </a:cubicBezTo>
                <a:cubicBezTo>
                  <a:pt x="76" y="61"/>
                  <a:pt x="76" y="61"/>
                  <a:pt x="76" y="61"/>
                </a:cubicBezTo>
                <a:cubicBezTo>
                  <a:pt x="75" y="61"/>
                  <a:pt x="75" y="61"/>
                  <a:pt x="75" y="61"/>
                </a:cubicBezTo>
                <a:cubicBezTo>
                  <a:pt x="74" y="61"/>
                  <a:pt x="74" y="61"/>
                  <a:pt x="74" y="61"/>
                </a:cubicBezTo>
                <a:cubicBezTo>
                  <a:pt x="74" y="61"/>
                  <a:pt x="74" y="61"/>
                  <a:pt x="74" y="61"/>
                </a:cubicBezTo>
                <a:cubicBezTo>
                  <a:pt x="68" y="61"/>
                  <a:pt x="49" y="58"/>
                  <a:pt x="41" y="57"/>
                </a:cubicBezTo>
                <a:cubicBezTo>
                  <a:pt x="41" y="57"/>
                  <a:pt x="41" y="57"/>
                  <a:pt x="41" y="57"/>
                </a:cubicBezTo>
                <a:cubicBezTo>
                  <a:pt x="41" y="58"/>
                  <a:pt x="41" y="58"/>
                  <a:pt x="41" y="59"/>
                </a:cubicBezTo>
                <a:cubicBezTo>
                  <a:pt x="41" y="59"/>
                  <a:pt x="41" y="59"/>
                  <a:pt x="41" y="59"/>
                </a:cubicBezTo>
                <a:cubicBezTo>
                  <a:pt x="41" y="69"/>
                  <a:pt x="50" y="83"/>
                  <a:pt x="53" y="89"/>
                </a:cubicBezTo>
                <a:cubicBezTo>
                  <a:pt x="53" y="89"/>
                  <a:pt x="53" y="89"/>
                  <a:pt x="53" y="89"/>
                </a:cubicBezTo>
                <a:cubicBezTo>
                  <a:pt x="54" y="91"/>
                  <a:pt x="54" y="91"/>
                  <a:pt x="54" y="91"/>
                </a:cubicBezTo>
                <a:cubicBezTo>
                  <a:pt x="52" y="91"/>
                  <a:pt x="52" y="91"/>
                  <a:pt x="52" y="91"/>
                </a:cubicBezTo>
                <a:close/>
                <a:moveTo>
                  <a:pt x="20" y="53"/>
                </a:moveTo>
                <a:cubicBezTo>
                  <a:pt x="21" y="53"/>
                  <a:pt x="21" y="53"/>
                  <a:pt x="21" y="53"/>
                </a:cubicBezTo>
                <a:cubicBezTo>
                  <a:pt x="21" y="54"/>
                  <a:pt x="21" y="54"/>
                  <a:pt x="21" y="54"/>
                </a:cubicBezTo>
                <a:cubicBezTo>
                  <a:pt x="24" y="69"/>
                  <a:pt x="37" y="85"/>
                  <a:pt x="50" y="88"/>
                </a:cubicBezTo>
                <a:cubicBezTo>
                  <a:pt x="50" y="88"/>
                  <a:pt x="50" y="88"/>
                  <a:pt x="50" y="88"/>
                </a:cubicBezTo>
                <a:cubicBezTo>
                  <a:pt x="46" y="81"/>
                  <a:pt x="39" y="69"/>
                  <a:pt x="39" y="59"/>
                </a:cubicBezTo>
                <a:cubicBezTo>
                  <a:pt x="39" y="59"/>
                  <a:pt x="39" y="59"/>
                  <a:pt x="39" y="59"/>
                </a:cubicBezTo>
                <a:cubicBezTo>
                  <a:pt x="39" y="58"/>
                  <a:pt x="39" y="57"/>
                  <a:pt x="39" y="56"/>
                </a:cubicBezTo>
                <a:cubicBezTo>
                  <a:pt x="39" y="56"/>
                  <a:pt x="39" y="56"/>
                  <a:pt x="39" y="56"/>
                </a:cubicBezTo>
                <a:cubicBezTo>
                  <a:pt x="39" y="54"/>
                  <a:pt x="39" y="54"/>
                  <a:pt x="39" y="54"/>
                </a:cubicBezTo>
                <a:cubicBezTo>
                  <a:pt x="40" y="55"/>
                  <a:pt x="40" y="55"/>
                  <a:pt x="40" y="55"/>
                </a:cubicBezTo>
                <a:cubicBezTo>
                  <a:pt x="46" y="56"/>
                  <a:pt x="66" y="59"/>
                  <a:pt x="73" y="59"/>
                </a:cubicBezTo>
                <a:cubicBezTo>
                  <a:pt x="73" y="59"/>
                  <a:pt x="73" y="59"/>
                  <a:pt x="73" y="59"/>
                </a:cubicBezTo>
                <a:cubicBezTo>
                  <a:pt x="72" y="55"/>
                  <a:pt x="71" y="50"/>
                  <a:pt x="71" y="46"/>
                </a:cubicBezTo>
                <a:cubicBezTo>
                  <a:pt x="71" y="46"/>
                  <a:pt x="71" y="46"/>
                  <a:pt x="71" y="46"/>
                </a:cubicBezTo>
                <a:cubicBezTo>
                  <a:pt x="71" y="41"/>
                  <a:pt x="72" y="37"/>
                  <a:pt x="73" y="33"/>
                </a:cubicBezTo>
                <a:cubicBezTo>
                  <a:pt x="73" y="33"/>
                  <a:pt x="73" y="33"/>
                  <a:pt x="73" y="33"/>
                </a:cubicBezTo>
                <a:cubicBezTo>
                  <a:pt x="66" y="33"/>
                  <a:pt x="47" y="36"/>
                  <a:pt x="41" y="37"/>
                </a:cubicBezTo>
                <a:cubicBezTo>
                  <a:pt x="41" y="37"/>
                  <a:pt x="41" y="37"/>
                  <a:pt x="41" y="37"/>
                </a:cubicBezTo>
                <a:cubicBezTo>
                  <a:pt x="40" y="37"/>
                  <a:pt x="40" y="37"/>
                  <a:pt x="40" y="37"/>
                </a:cubicBezTo>
                <a:cubicBezTo>
                  <a:pt x="39" y="36"/>
                  <a:pt x="39" y="36"/>
                  <a:pt x="39" y="36"/>
                </a:cubicBezTo>
                <a:cubicBezTo>
                  <a:pt x="39" y="35"/>
                  <a:pt x="39" y="33"/>
                  <a:pt x="39" y="32"/>
                </a:cubicBezTo>
                <a:cubicBezTo>
                  <a:pt x="39" y="32"/>
                  <a:pt x="39" y="32"/>
                  <a:pt x="39" y="32"/>
                </a:cubicBezTo>
                <a:cubicBezTo>
                  <a:pt x="39" y="22"/>
                  <a:pt x="45" y="10"/>
                  <a:pt x="49" y="3"/>
                </a:cubicBezTo>
                <a:cubicBezTo>
                  <a:pt x="49" y="3"/>
                  <a:pt x="49" y="3"/>
                  <a:pt x="49" y="3"/>
                </a:cubicBezTo>
                <a:cubicBezTo>
                  <a:pt x="36" y="5"/>
                  <a:pt x="23" y="23"/>
                  <a:pt x="21" y="38"/>
                </a:cubicBezTo>
                <a:cubicBezTo>
                  <a:pt x="21" y="38"/>
                  <a:pt x="21" y="38"/>
                  <a:pt x="21" y="38"/>
                </a:cubicBezTo>
                <a:cubicBezTo>
                  <a:pt x="21" y="39"/>
                  <a:pt x="21" y="39"/>
                  <a:pt x="21" y="39"/>
                </a:cubicBezTo>
                <a:cubicBezTo>
                  <a:pt x="20" y="39"/>
                  <a:pt x="20" y="39"/>
                  <a:pt x="20" y="39"/>
                </a:cubicBezTo>
                <a:cubicBezTo>
                  <a:pt x="14" y="41"/>
                  <a:pt x="9" y="43"/>
                  <a:pt x="5" y="46"/>
                </a:cubicBezTo>
                <a:cubicBezTo>
                  <a:pt x="5" y="46"/>
                  <a:pt x="5" y="46"/>
                  <a:pt x="5" y="46"/>
                </a:cubicBezTo>
                <a:cubicBezTo>
                  <a:pt x="9" y="49"/>
                  <a:pt x="14" y="51"/>
                  <a:pt x="20" y="53"/>
                </a:cubicBezTo>
                <a:close/>
              </a:path>
            </a:pathLst>
          </a:cu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lt1"/>
              </a:solidFill>
            </a:endParaRPr>
          </a:p>
        </p:txBody>
      </p:sp>
      <p:sp>
        <p:nvSpPr>
          <p:cNvPr id="16" name="Freeform 16"/>
          <p:cNvSpPr>
            <a:spLocks noEditPoints="1"/>
          </p:cNvSpPr>
          <p:nvPr/>
        </p:nvSpPr>
        <p:spPr bwMode="auto">
          <a:xfrm rot="584553">
            <a:off x="6921656" y="2121309"/>
            <a:ext cx="329045" cy="395273"/>
          </a:xfrm>
          <a:custGeom>
            <a:avLst/>
            <a:gdLst>
              <a:gd name="T0" fmla="*/ 19 w 76"/>
              <a:gd name="T1" fmla="*/ 55 h 91"/>
              <a:gd name="T2" fmla="*/ 2 w 76"/>
              <a:gd name="T3" fmla="*/ 47 h 91"/>
              <a:gd name="T4" fmla="*/ 0 w 76"/>
              <a:gd name="T5" fmla="*/ 46 h 91"/>
              <a:gd name="T6" fmla="*/ 19 w 76"/>
              <a:gd name="T7" fmla="*/ 37 h 91"/>
              <a:gd name="T8" fmla="*/ 51 w 76"/>
              <a:gd name="T9" fmla="*/ 0 h 91"/>
              <a:gd name="T10" fmla="*/ 54 w 76"/>
              <a:gd name="T11" fmla="*/ 0 h 91"/>
              <a:gd name="T12" fmla="*/ 41 w 76"/>
              <a:gd name="T13" fmla="*/ 32 h 91"/>
              <a:gd name="T14" fmla="*/ 42 w 76"/>
              <a:gd name="T15" fmla="*/ 34 h 91"/>
              <a:gd name="T16" fmla="*/ 74 w 76"/>
              <a:gd name="T17" fmla="*/ 30 h 91"/>
              <a:gd name="T18" fmla="*/ 75 w 76"/>
              <a:gd name="T19" fmla="*/ 30 h 91"/>
              <a:gd name="T20" fmla="*/ 76 w 76"/>
              <a:gd name="T21" fmla="*/ 30 h 91"/>
              <a:gd name="T22" fmla="*/ 74 w 76"/>
              <a:gd name="T23" fmla="*/ 46 h 91"/>
              <a:gd name="T24" fmla="*/ 76 w 76"/>
              <a:gd name="T25" fmla="*/ 60 h 91"/>
              <a:gd name="T26" fmla="*/ 75 w 76"/>
              <a:gd name="T27" fmla="*/ 60 h 91"/>
              <a:gd name="T28" fmla="*/ 76 w 76"/>
              <a:gd name="T29" fmla="*/ 61 h 91"/>
              <a:gd name="T30" fmla="*/ 74 w 76"/>
              <a:gd name="T31" fmla="*/ 61 h 91"/>
              <a:gd name="T32" fmla="*/ 41 w 76"/>
              <a:gd name="T33" fmla="*/ 57 h 91"/>
              <a:gd name="T34" fmla="*/ 41 w 76"/>
              <a:gd name="T35" fmla="*/ 59 h 91"/>
              <a:gd name="T36" fmla="*/ 53 w 76"/>
              <a:gd name="T37" fmla="*/ 89 h 91"/>
              <a:gd name="T38" fmla="*/ 54 w 76"/>
              <a:gd name="T39" fmla="*/ 91 h 91"/>
              <a:gd name="T40" fmla="*/ 20 w 76"/>
              <a:gd name="T41" fmla="*/ 53 h 91"/>
              <a:gd name="T42" fmla="*/ 21 w 76"/>
              <a:gd name="T43" fmla="*/ 54 h 91"/>
              <a:gd name="T44" fmla="*/ 50 w 76"/>
              <a:gd name="T45" fmla="*/ 88 h 91"/>
              <a:gd name="T46" fmla="*/ 39 w 76"/>
              <a:gd name="T47" fmla="*/ 59 h 91"/>
              <a:gd name="T48" fmla="*/ 39 w 76"/>
              <a:gd name="T49" fmla="*/ 56 h 91"/>
              <a:gd name="T50" fmla="*/ 40 w 76"/>
              <a:gd name="T51" fmla="*/ 55 h 91"/>
              <a:gd name="T52" fmla="*/ 73 w 76"/>
              <a:gd name="T53" fmla="*/ 59 h 91"/>
              <a:gd name="T54" fmla="*/ 71 w 76"/>
              <a:gd name="T55" fmla="*/ 46 h 91"/>
              <a:gd name="T56" fmla="*/ 73 w 76"/>
              <a:gd name="T57" fmla="*/ 33 h 91"/>
              <a:gd name="T58" fmla="*/ 41 w 76"/>
              <a:gd name="T59" fmla="*/ 37 h 91"/>
              <a:gd name="T60" fmla="*/ 39 w 76"/>
              <a:gd name="T61" fmla="*/ 36 h 91"/>
              <a:gd name="T62" fmla="*/ 39 w 76"/>
              <a:gd name="T63" fmla="*/ 32 h 91"/>
              <a:gd name="T64" fmla="*/ 49 w 76"/>
              <a:gd name="T65" fmla="*/ 3 h 91"/>
              <a:gd name="T66" fmla="*/ 21 w 76"/>
              <a:gd name="T67" fmla="*/ 38 h 91"/>
              <a:gd name="T68" fmla="*/ 20 w 76"/>
              <a:gd name="T69" fmla="*/ 39 h 91"/>
              <a:gd name="T70" fmla="*/ 5 w 76"/>
              <a:gd name="T7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91">
                <a:moveTo>
                  <a:pt x="52" y="91"/>
                </a:moveTo>
                <a:cubicBezTo>
                  <a:pt x="37" y="90"/>
                  <a:pt x="22" y="72"/>
                  <a:pt x="19" y="55"/>
                </a:cubicBezTo>
                <a:cubicBezTo>
                  <a:pt x="19" y="55"/>
                  <a:pt x="19" y="55"/>
                  <a:pt x="19" y="55"/>
                </a:cubicBezTo>
                <a:cubicBezTo>
                  <a:pt x="12" y="53"/>
                  <a:pt x="6" y="50"/>
                  <a:pt x="2" y="47"/>
                </a:cubicBezTo>
                <a:cubicBezTo>
                  <a:pt x="2" y="47"/>
                  <a:pt x="2" y="47"/>
                  <a:pt x="2" y="47"/>
                </a:cubicBezTo>
                <a:cubicBezTo>
                  <a:pt x="0" y="46"/>
                  <a:pt x="0" y="46"/>
                  <a:pt x="0" y="46"/>
                </a:cubicBezTo>
                <a:cubicBezTo>
                  <a:pt x="2" y="45"/>
                  <a:pt x="2" y="45"/>
                  <a:pt x="2" y="45"/>
                </a:cubicBezTo>
                <a:cubicBezTo>
                  <a:pt x="6" y="41"/>
                  <a:pt x="12" y="39"/>
                  <a:pt x="19" y="37"/>
                </a:cubicBezTo>
                <a:cubicBezTo>
                  <a:pt x="19" y="37"/>
                  <a:pt x="19" y="37"/>
                  <a:pt x="19" y="37"/>
                </a:cubicBezTo>
                <a:cubicBezTo>
                  <a:pt x="22" y="20"/>
                  <a:pt x="36" y="1"/>
                  <a:pt x="51" y="0"/>
                </a:cubicBezTo>
                <a:cubicBezTo>
                  <a:pt x="51" y="0"/>
                  <a:pt x="51" y="0"/>
                  <a:pt x="51" y="0"/>
                </a:cubicBezTo>
                <a:cubicBezTo>
                  <a:pt x="54" y="0"/>
                  <a:pt x="54" y="0"/>
                  <a:pt x="54" y="0"/>
                </a:cubicBezTo>
                <a:cubicBezTo>
                  <a:pt x="52" y="2"/>
                  <a:pt x="52" y="2"/>
                  <a:pt x="52" y="2"/>
                </a:cubicBezTo>
                <a:cubicBezTo>
                  <a:pt x="49" y="8"/>
                  <a:pt x="41" y="22"/>
                  <a:pt x="41" y="32"/>
                </a:cubicBezTo>
                <a:cubicBezTo>
                  <a:pt x="41" y="32"/>
                  <a:pt x="41" y="32"/>
                  <a:pt x="41" y="32"/>
                </a:cubicBezTo>
                <a:cubicBezTo>
                  <a:pt x="41" y="33"/>
                  <a:pt x="42" y="34"/>
                  <a:pt x="42" y="34"/>
                </a:cubicBezTo>
                <a:cubicBezTo>
                  <a:pt x="42" y="34"/>
                  <a:pt x="42" y="34"/>
                  <a:pt x="42" y="34"/>
                </a:cubicBezTo>
                <a:cubicBezTo>
                  <a:pt x="49" y="33"/>
                  <a:pt x="68" y="30"/>
                  <a:pt x="74" y="30"/>
                </a:cubicBezTo>
                <a:cubicBezTo>
                  <a:pt x="74" y="30"/>
                  <a:pt x="74" y="30"/>
                  <a:pt x="74" y="30"/>
                </a:cubicBezTo>
                <a:cubicBezTo>
                  <a:pt x="74" y="30"/>
                  <a:pt x="74" y="30"/>
                  <a:pt x="75" y="30"/>
                </a:cubicBezTo>
                <a:cubicBezTo>
                  <a:pt x="75" y="30"/>
                  <a:pt x="75" y="30"/>
                  <a:pt x="75" y="30"/>
                </a:cubicBezTo>
                <a:cubicBezTo>
                  <a:pt x="76" y="30"/>
                  <a:pt x="76" y="30"/>
                  <a:pt x="76" y="30"/>
                </a:cubicBezTo>
                <a:cubicBezTo>
                  <a:pt x="76" y="32"/>
                  <a:pt x="76" y="32"/>
                  <a:pt x="76" y="32"/>
                </a:cubicBezTo>
                <a:cubicBezTo>
                  <a:pt x="74" y="36"/>
                  <a:pt x="74" y="41"/>
                  <a:pt x="74" y="46"/>
                </a:cubicBezTo>
                <a:cubicBezTo>
                  <a:pt x="74" y="46"/>
                  <a:pt x="74" y="46"/>
                  <a:pt x="74" y="46"/>
                </a:cubicBezTo>
                <a:cubicBezTo>
                  <a:pt x="74" y="51"/>
                  <a:pt x="74" y="56"/>
                  <a:pt x="76" y="60"/>
                </a:cubicBezTo>
                <a:cubicBezTo>
                  <a:pt x="76" y="60"/>
                  <a:pt x="76" y="60"/>
                  <a:pt x="76" y="60"/>
                </a:cubicBezTo>
                <a:cubicBezTo>
                  <a:pt x="75" y="60"/>
                  <a:pt x="75" y="60"/>
                  <a:pt x="75" y="60"/>
                </a:cubicBezTo>
                <a:cubicBezTo>
                  <a:pt x="76" y="60"/>
                  <a:pt x="76" y="60"/>
                  <a:pt x="76" y="60"/>
                </a:cubicBezTo>
                <a:cubicBezTo>
                  <a:pt x="76" y="61"/>
                  <a:pt x="76" y="61"/>
                  <a:pt x="76" y="61"/>
                </a:cubicBezTo>
                <a:cubicBezTo>
                  <a:pt x="75" y="61"/>
                  <a:pt x="75" y="61"/>
                  <a:pt x="75" y="61"/>
                </a:cubicBezTo>
                <a:cubicBezTo>
                  <a:pt x="74" y="61"/>
                  <a:pt x="74" y="61"/>
                  <a:pt x="74" y="61"/>
                </a:cubicBezTo>
                <a:cubicBezTo>
                  <a:pt x="74" y="61"/>
                  <a:pt x="74" y="61"/>
                  <a:pt x="74" y="61"/>
                </a:cubicBezTo>
                <a:cubicBezTo>
                  <a:pt x="68" y="61"/>
                  <a:pt x="49" y="58"/>
                  <a:pt x="41" y="57"/>
                </a:cubicBezTo>
                <a:cubicBezTo>
                  <a:pt x="41" y="57"/>
                  <a:pt x="41" y="57"/>
                  <a:pt x="41" y="57"/>
                </a:cubicBezTo>
                <a:cubicBezTo>
                  <a:pt x="41" y="58"/>
                  <a:pt x="41" y="58"/>
                  <a:pt x="41" y="59"/>
                </a:cubicBezTo>
                <a:cubicBezTo>
                  <a:pt x="41" y="59"/>
                  <a:pt x="41" y="59"/>
                  <a:pt x="41" y="59"/>
                </a:cubicBezTo>
                <a:cubicBezTo>
                  <a:pt x="41" y="69"/>
                  <a:pt x="50" y="83"/>
                  <a:pt x="53" y="89"/>
                </a:cubicBezTo>
                <a:cubicBezTo>
                  <a:pt x="53" y="89"/>
                  <a:pt x="53" y="89"/>
                  <a:pt x="53" y="89"/>
                </a:cubicBezTo>
                <a:cubicBezTo>
                  <a:pt x="54" y="91"/>
                  <a:pt x="54" y="91"/>
                  <a:pt x="54" y="91"/>
                </a:cubicBezTo>
                <a:cubicBezTo>
                  <a:pt x="52" y="91"/>
                  <a:pt x="52" y="91"/>
                  <a:pt x="52" y="91"/>
                </a:cubicBezTo>
                <a:close/>
                <a:moveTo>
                  <a:pt x="20" y="53"/>
                </a:moveTo>
                <a:cubicBezTo>
                  <a:pt x="21" y="53"/>
                  <a:pt x="21" y="53"/>
                  <a:pt x="21" y="53"/>
                </a:cubicBezTo>
                <a:cubicBezTo>
                  <a:pt x="21" y="54"/>
                  <a:pt x="21" y="54"/>
                  <a:pt x="21" y="54"/>
                </a:cubicBezTo>
                <a:cubicBezTo>
                  <a:pt x="24" y="69"/>
                  <a:pt x="37" y="85"/>
                  <a:pt x="50" y="88"/>
                </a:cubicBezTo>
                <a:cubicBezTo>
                  <a:pt x="50" y="88"/>
                  <a:pt x="50" y="88"/>
                  <a:pt x="50" y="88"/>
                </a:cubicBezTo>
                <a:cubicBezTo>
                  <a:pt x="46" y="81"/>
                  <a:pt x="39" y="69"/>
                  <a:pt x="39" y="59"/>
                </a:cubicBezTo>
                <a:cubicBezTo>
                  <a:pt x="39" y="59"/>
                  <a:pt x="39" y="59"/>
                  <a:pt x="39" y="59"/>
                </a:cubicBezTo>
                <a:cubicBezTo>
                  <a:pt x="39" y="58"/>
                  <a:pt x="39" y="57"/>
                  <a:pt x="39" y="56"/>
                </a:cubicBezTo>
                <a:cubicBezTo>
                  <a:pt x="39" y="56"/>
                  <a:pt x="39" y="56"/>
                  <a:pt x="39" y="56"/>
                </a:cubicBezTo>
                <a:cubicBezTo>
                  <a:pt x="39" y="54"/>
                  <a:pt x="39" y="54"/>
                  <a:pt x="39" y="54"/>
                </a:cubicBezTo>
                <a:cubicBezTo>
                  <a:pt x="40" y="55"/>
                  <a:pt x="40" y="55"/>
                  <a:pt x="40" y="55"/>
                </a:cubicBezTo>
                <a:cubicBezTo>
                  <a:pt x="46" y="56"/>
                  <a:pt x="66" y="59"/>
                  <a:pt x="73" y="59"/>
                </a:cubicBezTo>
                <a:cubicBezTo>
                  <a:pt x="73" y="59"/>
                  <a:pt x="73" y="59"/>
                  <a:pt x="73" y="59"/>
                </a:cubicBezTo>
                <a:cubicBezTo>
                  <a:pt x="72" y="55"/>
                  <a:pt x="71" y="50"/>
                  <a:pt x="71" y="46"/>
                </a:cubicBezTo>
                <a:cubicBezTo>
                  <a:pt x="71" y="46"/>
                  <a:pt x="71" y="46"/>
                  <a:pt x="71" y="46"/>
                </a:cubicBezTo>
                <a:cubicBezTo>
                  <a:pt x="71" y="41"/>
                  <a:pt x="72" y="37"/>
                  <a:pt x="73" y="33"/>
                </a:cubicBezTo>
                <a:cubicBezTo>
                  <a:pt x="73" y="33"/>
                  <a:pt x="73" y="33"/>
                  <a:pt x="73" y="33"/>
                </a:cubicBezTo>
                <a:cubicBezTo>
                  <a:pt x="66" y="33"/>
                  <a:pt x="47" y="36"/>
                  <a:pt x="41" y="37"/>
                </a:cubicBezTo>
                <a:cubicBezTo>
                  <a:pt x="41" y="37"/>
                  <a:pt x="41" y="37"/>
                  <a:pt x="41" y="37"/>
                </a:cubicBezTo>
                <a:cubicBezTo>
                  <a:pt x="40" y="37"/>
                  <a:pt x="40" y="37"/>
                  <a:pt x="40" y="37"/>
                </a:cubicBezTo>
                <a:cubicBezTo>
                  <a:pt x="39" y="36"/>
                  <a:pt x="39" y="36"/>
                  <a:pt x="39" y="36"/>
                </a:cubicBezTo>
                <a:cubicBezTo>
                  <a:pt x="39" y="35"/>
                  <a:pt x="39" y="33"/>
                  <a:pt x="39" y="32"/>
                </a:cubicBezTo>
                <a:cubicBezTo>
                  <a:pt x="39" y="32"/>
                  <a:pt x="39" y="32"/>
                  <a:pt x="39" y="32"/>
                </a:cubicBezTo>
                <a:cubicBezTo>
                  <a:pt x="39" y="22"/>
                  <a:pt x="45" y="10"/>
                  <a:pt x="49" y="3"/>
                </a:cubicBezTo>
                <a:cubicBezTo>
                  <a:pt x="49" y="3"/>
                  <a:pt x="49" y="3"/>
                  <a:pt x="49" y="3"/>
                </a:cubicBezTo>
                <a:cubicBezTo>
                  <a:pt x="36" y="5"/>
                  <a:pt x="23" y="23"/>
                  <a:pt x="21" y="38"/>
                </a:cubicBezTo>
                <a:cubicBezTo>
                  <a:pt x="21" y="38"/>
                  <a:pt x="21" y="38"/>
                  <a:pt x="21" y="38"/>
                </a:cubicBezTo>
                <a:cubicBezTo>
                  <a:pt x="21" y="39"/>
                  <a:pt x="21" y="39"/>
                  <a:pt x="21" y="39"/>
                </a:cubicBezTo>
                <a:cubicBezTo>
                  <a:pt x="20" y="39"/>
                  <a:pt x="20" y="39"/>
                  <a:pt x="20" y="39"/>
                </a:cubicBezTo>
                <a:cubicBezTo>
                  <a:pt x="14" y="41"/>
                  <a:pt x="9" y="43"/>
                  <a:pt x="5" y="46"/>
                </a:cubicBezTo>
                <a:cubicBezTo>
                  <a:pt x="5" y="46"/>
                  <a:pt x="5" y="46"/>
                  <a:pt x="5" y="46"/>
                </a:cubicBezTo>
                <a:cubicBezTo>
                  <a:pt x="9" y="49"/>
                  <a:pt x="14" y="51"/>
                  <a:pt x="20" y="53"/>
                </a:cubicBezTo>
                <a:close/>
              </a:path>
            </a:pathLst>
          </a:cu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lt1"/>
              </a:solidFill>
            </a:endParaRPr>
          </a:p>
        </p:txBody>
      </p:sp>
      <p:grpSp>
        <p:nvGrpSpPr>
          <p:cNvPr id="17" name="组合 16"/>
          <p:cNvGrpSpPr/>
          <p:nvPr/>
        </p:nvGrpSpPr>
        <p:grpSpPr>
          <a:xfrm>
            <a:off x="3344390" y="2786867"/>
            <a:ext cx="932180" cy="1054101"/>
            <a:chOff x="2387669" y="1429930"/>
            <a:chExt cx="699225" cy="790576"/>
          </a:xfrm>
        </p:grpSpPr>
        <p:grpSp>
          <p:nvGrpSpPr>
            <p:cNvPr id="18" name="组合 17"/>
            <p:cNvGrpSpPr/>
            <p:nvPr/>
          </p:nvGrpSpPr>
          <p:grpSpPr>
            <a:xfrm>
              <a:off x="2411760" y="1490614"/>
              <a:ext cx="648072" cy="648072"/>
              <a:chOff x="1907704" y="1131590"/>
              <a:chExt cx="1008112" cy="1008112"/>
            </a:xfrm>
          </p:grpSpPr>
          <p:sp>
            <p:nvSpPr>
              <p:cNvPr id="20" name="矩形 19"/>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21" name="直接连接符 20"/>
              <p:cNvCxnSpPr>
                <a:stCxn id="20" idx="1"/>
                <a:endCxn id="20"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2387669"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项</a:t>
              </a:r>
              <a:endParaRPr lang="zh-CN" altLang="en-US" sz="5900" dirty="0">
                <a:solidFill>
                  <a:schemeClr val="bg1">
                    <a:alpha val="79000"/>
                  </a:schemeClr>
                </a:solidFill>
                <a:latin typeface="+mj-ea"/>
                <a:ea typeface="+mj-ea"/>
              </a:endParaRPr>
            </a:p>
          </p:txBody>
        </p:sp>
      </p:grpSp>
      <p:grpSp>
        <p:nvGrpSpPr>
          <p:cNvPr id="23" name="组合 22"/>
          <p:cNvGrpSpPr/>
          <p:nvPr/>
        </p:nvGrpSpPr>
        <p:grpSpPr>
          <a:xfrm>
            <a:off x="4335079" y="2786867"/>
            <a:ext cx="932180" cy="1054101"/>
            <a:chOff x="3136593" y="1429930"/>
            <a:chExt cx="699226" cy="790576"/>
          </a:xfrm>
        </p:grpSpPr>
        <p:grpSp>
          <p:nvGrpSpPr>
            <p:cNvPr id="24" name="组合 23"/>
            <p:cNvGrpSpPr/>
            <p:nvPr/>
          </p:nvGrpSpPr>
          <p:grpSpPr>
            <a:xfrm>
              <a:off x="3160683" y="1490614"/>
              <a:ext cx="648072" cy="648072"/>
              <a:chOff x="1907704" y="1131590"/>
              <a:chExt cx="1008112" cy="1008112"/>
            </a:xfrm>
          </p:grpSpPr>
          <p:sp>
            <p:nvSpPr>
              <p:cNvPr id="26" name="矩形 25"/>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27" name="直接连接符 26"/>
              <p:cNvCxnSpPr>
                <a:stCxn id="26" idx="1"/>
                <a:endCxn id="26"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3136593" y="1429930"/>
              <a:ext cx="699226"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目</a:t>
              </a:r>
              <a:endParaRPr lang="zh-CN" altLang="en-US" sz="5900" dirty="0">
                <a:solidFill>
                  <a:schemeClr val="bg1">
                    <a:alpha val="79000"/>
                  </a:schemeClr>
                </a:solidFill>
                <a:latin typeface="+mj-ea"/>
                <a:ea typeface="+mj-ea"/>
              </a:endParaRPr>
            </a:p>
          </p:txBody>
        </p:sp>
      </p:grpSp>
      <p:grpSp>
        <p:nvGrpSpPr>
          <p:cNvPr id="29" name="组合 28"/>
          <p:cNvGrpSpPr/>
          <p:nvPr/>
        </p:nvGrpSpPr>
        <p:grpSpPr>
          <a:xfrm>
            <a:off x="6316462" y="2786867"/>
            <a:ext cx="932180" cy="1054101"/>
            <a:chOff x="3915722" y="1429930"/>
            <a:chExt cx="699225" cy="790576"/>
          </a:xfrm>
        </p:grpSpPr>
        <p:grpSp>
          <p:nvGrpSpPr>
            <p:cNvPr id="30" name="组合 29"/>
            <p:cNvGrpSpPr/>
            <p:nvPr/>
          </p:nvGrpSpPr>
          <p:grpSpPr>
            <a:xfrm>
              <a:off x="3939813" y="1490614"/>
              <a:ext cx="648072" cy="648072"/>
              <a:chOff x="1907704" y="1131590"/>
              <a:chExt cx="1008112" cy="1008112"/>
            </a:xfrm>
          </p:grpSpPr>
          <p:sp>
            <p:nvSpPr>
              <p:cNvPr id="32" name="矩形 31"/>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33" name="直接连接符 32"/>
              <p:cNvCxnSpPr>
                <a:stCxn id="32" idx="1"/>
                <a:endCxn id="32"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0"/>
                <a:endCxn id="32"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3915722"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果</a:t>
              </a:r>
              <a:endParaRPr lang="zh-CN" altLang="en-US" sz="5900" dirty="0">
                <a:solidFill>
                  <a:schemeClr val="bg1">
                    <a:alpha val="79000"/>
                  </a:schemeClr>
                </a:solidFill>
                <a:latin typeface="+mj-ea"/>
                <a:ea typeface="+mj-ea"/>
              </a:endParaRPr>
            </a:p>
          </p:txBody>
        </p:sp>
      </p:grpSp>
      <p:grpSp>
        <p:nvGrpSpPr>
          <p:cNvPr id="35" name="组合 34"/>
          <p:cNvGrpSpPr/>
          <p:nvPr/>
        </p:nvGrpSpPr>
        <p:grpSpPr>
          <a:xfrm>
            <a:off x="7307158" y="2786867"/>
            <a:ext cx="932180" cy="1054101"/>
            <a:chOff x="4679734" y="1429930"/>
            <a:chExt cx="699225" cy="790576"/>
          </a:xfrm>
        </p:grpSpPr>
        <p:grpSp>
          <p:nvGrpSpPr>
            <p:cNvPr id="36" name="组合 35"/>
            <p:cNvGrpSpPr/>
            <p:nvPr/>
          </p:nvGrpSpPr>
          <p:grpSpPr>
            <a:xfrm>
              <a:off x="4703824" y="1490614"/>
              <a:ext cx="648072" cy="648072"/>
              <a:chOff x="1907704" y="1131590"/>
              <a:chExt cx="1008112" cy="1008112"/>
            </a:xfrm>
          </p:grpSpPr>
          <p:sp>
            <p:nvSpPr>
              <p:cNvPr id="38" name="矩形 37"/>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39" name="直接连接符 38"/>
              <p:cNvCxnSpPr>
                <a:stCxn id="38" idx="1"/>
                <a:endCxn id="38"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0"/>
                <a:endCxn id="38"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4679734"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展</a:t>
              </a:r>
              <a:endParaRPr lang="zh-CN" altLang="en-US" sz="5900" dirty="0">
                <a:solidFill>
                  <a:schemeClr val="bg1">
                    <a:alpha val="79000"/>
                  </a:schemeClr>
                </a:solidFill>
                <a:latin typeface="+mj-ea"/>
                <a:ea typeface="+mj-ea"/>
              </a:endParaRPr>
            </a:p>
          </p:txBody>
        </p:sp>
      </p:grpSp>
      <p:grpSp>
        <p:nvGrpSpPr>
          <p:cNvPr id="41" name="组合 40"/>
          <p:cNvGrpSpPr/>
          <p:nvPr/>
        </p:nvGrpSpPr>
        <p:grpSpPr>
          <a:xfrm>
            <a:off x="8297848" y="2786867"/>
            <a:ext cx="932180" cy="1054101"/>
            <a:chOff x="5414733" y="1429930"/>
            <a:chExt cx="699225" cy="790576"/>
          </a:xfrm>
        </p:grpSpPr>
        <p:grpSp>
          <p:nvGrpSpPr>
            <p:cNvPr id="42" name="组合 41"/>
            <p:cNvGrpSpPr/>
            <p:nvPr/>
          </p:nvGrpSpPr>
          <p:grpSpPr>
            <a:xfrm>
              <a:off x="5438823" y="1490614"/>
              <a:ext cx="648072" cy="648072"/>
              <a:chOff x="1907704" y="1131590"/>
              <a:chExt cx="1008112" cy="1008112"/>
            </a:xfrm>
          </p:grpSpPr>
          <p:sp>
            <p:nvSpPr>
              <p:cNvPr id="44" name="矩形 43"/>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45" name="直接连接符 44"/>
              <p:cNvCxnSpPr>
                <a:stCxn id="44" idx="1"/>
                <a:endCxn id="44"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4" idx="0"/>
                <a:endCxn id="44"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5414733"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示</a:t>
              </a:r>
              <a:endParaRPr lang="zh-CN" altLang="en-US" sz="5900" dirty="0">
                <a:solidFill>
                  <a:schemeClr val="bg1">
                    <a:alpha val="79000"/>
                  </a:schemeClr>
                </a:solidFill>
                <a:latin typeface="+mj-ea"/>
                <a:ea typeface="+mj-ea"/>
              </a:endParaRPr>
            </a:p>
          </p:txBody>
        </p:sp>
      </p:grpSp>
      <p:sp>
        <p:nvSpPr>
          <p:cNvPr id="47" name="TextBox 46"/>
          <p:cNvSpPr txBox="1"/>
          <p:nvPr/>
        </p:nvSpPr>
        <p:spPr>
          <a:xfrm>
            <a:off x="4706645" y="4234382"/>
            <a:ext cx="2985770" cy="414020"/>
          </a:xfrm>
          <a:prstGeom prst="rect">
            <a:avLst/>
          </a:prstGeom>
          <a:noFill/>
        </p:spPr>
        <p:txBody>
          <a:bodyPr wrap="none" lIns="121908" tIns="60954" rIns="121908" bIns="60954" rtlCol="0">
            <a:spAutoFit/>
          </a:bodyPr>
          <a:lstStyle/>
          <a:p>
            <a:pPr algn="ctr"/>
            <a:r>
              <a:rPr lang="zh-CN" altLang="en-US" dirty="0">
                <a:solidFill>
                  <a:schemeClr val="bg1">
                    <a:alpha val="70000"/>
                  </a:schemeClr>
                </a:solidFill>
                <a:latin typeface="+mj-ea"/>
                <a:ea typeface="+mj-ea"/>
              </a:rPr>
              <a:t>系统主页面、详见代码演示</a:t>
            </a:r>
            <a:endParaRPr lang="en-US" altLang="zh-CN" dirty="0">
              <a:solidFill>
                <a:schemeClr val="bg1">
                  <a:alpha val="70000"/>
                </a:schemeClr>
              </a:solidFill>
              <a:latin typeface="+mj-ea"/>
              <a:ea typeface="+mj-ea"/>
            </a:endParaRPr>
          </a:p>
        </p:txBody>
      </p:sp>
      <p:pic>
        <p:nvPicPr>
          <p:cNvPr id="48" name="Picture 3" descr="C:\Users\ABC\Desktop\GR-010 (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43137" y="3623219"/>
            <a:ext cx="1252904" cy="67733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ABC\Desktop\GR-010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272" y="3820144"/>
            <a:ext cx="7391859" cy="45666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组合 49"/>
          <p:cNvGrpSpPr/>
          <p:nvPr/>
        </p:nvGrpSpPr>
        <p:grpSpPr>
          <a:xfrm>
            <a:off x="5325771" y="2786867"/>
            <a:ext cx="932180" cy="1054101"/>
            <a:chOff x="3136592" y="1429930"/>
            <a:chExt cx="699225" cy="790576"/>
          </a:xfrm>
        </p:grpSpPr>
        <p:grpSp>
          <p:nvGrpSpPr>
            <p:cNvPr id="51" name="组合 50"/>
            <p:cNvGrpSpPr/>
            <p:nvPr/>
          </p:nvGrpSpPr>
          <p:grpSpPr>
            <a:xfrm>
              <a:off x="3160683" y="1490614"/>
              <a:ext cx="648072" cy="648072"/>
              <a:chOff x="1907704" y="1131590"/>
              <a:chExt cx="1008112" cy="1008112"/>
            </a:xfrm>
          </p:grpSpPr>
          <p:sp>
            <p:nvSpPr>
              <p:cNvPr id="53" name="矩形 52"/>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54" name="直接连接符 53"/>
              <p:cNvCxnSpPr>
                <a:stCxn id="53" idx="1"/>
                <a:endCxn id="53"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3" idx="0"/>
                <a:endCxn id="53"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3136592"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成</a:t>
              </a:r>
              <a:endParaRPr lang="zh-CN" altLang="en-US" sz="5900" dirty="0">
                <a:solidFill>
                  <a:schemeClr val="bg1">
                    <a:alpha val="79000"/>
                  </a:schemeClr>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40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6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8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10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22" presetClass="entr" presetSubtype="8" fill="hold" nodeType="withEffect">
                                  <p:stCondLst>
                                    <p:cond delay="160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1000"/>
                                        <p:tgtEl>
                                          <p:spTgt spid="49"/>
                                        </p:tgtEl>
                                      </p:cBhvr>
                                    </p:animEffect>
                                  </p:childTnLst>
                                </p:cTn>
                              </p:par>
                              <p:par>
                                <p:cTn id="31" presetID="1" presetClass="entr" presetSubtype="0" fill="hold" nodeType="withEffect">
                                  <p:stCondLst>
                                    <p:cond delay="1600"/>
                                  </p:stCondLst>
                                  <p:childTnLst>
                                    <p:set>
                                      <p:cBhvr>
                                        <p:cTn id="32" dur="1" fill="hold">
                                          <p:stCondLst>
                                            <p:cond delay="0"/>
                                          </p:stCondLst>
                                        </p:cTn>
                                        <p:tgtEl>
                                          <p:spTgt spid="48"/>
                                        </p:tgtEl>
                                        <p:attrNameLst>
                                          <p:attrName>style.visibility</p:attrName>
                                        </p:attrNameLst>
                                      </p:cBhvr>
                                      <p:to>
                                        <p:strVal val="visible"/>
                                      </p:to>
                                    </p:set>
                                  </p:childTnLst>
                                </p:cTn>
                              </p:par>
                              <p:par>
                                <p:cTn id="33" presetID="63" presetClass="path" presetSubtype="0" accel="50000" decel="50000" fill="hold" nodeType="withEffect">
                                  <p:stCondLst>
                                    <p:cond delay="1600"/>
                                  </p:stCondLst>
                                  <p:childTnLst>
                                    <p:animMotion origin="layout" path="M -0.58697 -0.00432 L 2.22222E-6 4.19753E-6 " pathEditMode="relative" rAng="0" ptsTypes="AA">
                                      <p:cBhvr>
                                        <p:cTn id="34" dur="1000" fill="hold"/>
                                        <p:tgtEl>
                                          <p:spTgt spid="48"/>
                                        </p:tgtEl>
                                        <p:attrNameLst>
                                          <p:attrName>ppt_x</p:attrName>
                                          <p:attrName>ppt_y</p:attrName>
                                        </p:attrNameLst>
                                      </p:cBhvr>
                                      <p:rCtr x="29132" y="0"/>
                                    </p:animMotion>
                                  </p:childTnLst>
                                </p:cTn>
                              </p:par>
                              <p:par>
                                <p:cTn id="35" presetID="42" presetClass="entr" presetSubtype="0" fill="hold" grpId="0" nodeType="withEffect">
                                  <p:stCondLst>
                                    <p:cond delay="2600"/>
                                  </p:stCondLst>
                                  <p:iterate type="lt">
                                    <p:tmPct val="10000"/>
                                  </p:iterate>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anim calcmode="lin" valueType="num">
                                      <p:cBhvr>
                                        <p:cTn id="38" dur="500" fill="hold"/>
                                        <p:tgtEl>
                                          <p:spTgt spid="47"/>
                                        </p:tgtEl>
                                        <p:attrNameLst>
                                          <p:attrName>ppt_x</p:attrName>
                                        </p:attrNameLst>
                                      </p:cBhvr>
                                      <p:tavLst>
                                        <p:tav tm="0">
                                          <p:val>
                                            <p:strVal val="#ppt_x"/>
                                          </p:val>
                                        </p:tav>
                                        <p:tav tm="100000">
                                          <p:val>
                                            <p:strVal val="#ppt_x"/>
                                          </p:val>
                                        </p:tav>
                                      </p:tavLst>
                                    </p:anim>
                                    <p:anim calcmode="lin" valueType="num">
                                      <p:cBhvr>
                                        <p:cTn id="39" dur="500" fill="hold"/>
                                        <p:tgtEl>
                                          <p:spTgt spid="47"/>
                                        </p:tgtEl>
                                        <p:attrNameLst>
                                          <p:attrName>ppt_y</p:attrName>
                                        </p:attrNameLst>
                                      </p:cBhvr>
                                      <p:tavLst>
                                        <p:tav tm="0">
                                          <p:val>
                                            <p:strVal val="#ppt_y+.1"/>
                                          </p:val>
                                        </p:tav>
                                        <p:tav tm="100000">
                                          <p:val>
                                            <p:strVal val="#ppt_y"/>
                                          </p:val>
                                        </p:tav>
                                      </p:tavLst>
                                    </p:anim>
                                  </p:childTnLst>
                                </p:cTn>
                              </p:par>
                              <p:par>
                                <p:cTn id="40" presetID="2" presetClass="entr" presetSubtype="2" fill="hold" grpId="0" nodeType="withEffect">
                                  <p:stCondLst>
                                    <p:cond delay="380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420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1+#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融销通首页</a:t>
            </a:r>
            <a:endParaRPr lang="zh-CN" altLang="en-US" b="1" dirty="0"/>
          </a:p>
        </p:txBody>
      </p:sp>
      <p:pic>
        <p:nvPicPr>
          <p:cNvPr id="2" name="图片 1"/>
          <p:cNvPicPr>
            <a:picLocks noChangeAspect="1"/>
          </p:cNvPicPr>
          <p:nvPr/>
        </p:nvPicPr>
        <p:blipFill>
          <a:blip r:embed="rId2"/>
          <a:stretch>
            <a:fillRect/>
          </a:stretch>
        </p:blipFill>
        <p:spPr>
          <a:xfrm>
            <a:off x="0" y="116205"/>
            <a:ext cx="12190095" cy="6581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商品资源页面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4" name="图片 3"/>
          <p:cNvPicPr>
            <a:picLocks noChangeAspect="1"/>
          </p:cNvPicPr>
          <p:nvPr/>
        </p:nvPicPr>
        <p:blipFill>
          <a:blip r:embed="rId2"/>
          <a:stretch>
            <a:fillRect/>
          </a:stretch>
        </p:blipFill>
        <p:spPr>
          <a:xfrm>
            <a:off x="-25400" y="135255"/>
            <a:ext cx="12232640" cy="665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商品</a:t>
            </a:r>
            <a:r>
              <a:rPr lang="zh-CN" altLang="en-US" b="1" dirty="0" smtClean="0"/>
              <a:t>详情页面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4" name="图片 3"/>
          <p:cNvPicPr>
            <a:picLocks noChangeAspect="1"/>
          </p:cNvPicPr>
          <p:nvPr/>
        </p:nvPicPr>
        <p:blipFill>
          <a:blip r:embed="rId2"/>
          <a:stretch>
            <a:fillRect/>
          </a:stretch>
        </p:blipFill>
        <p:spPr>
          <a:xfrm>
            <a:off x="0" y="87630"/>
            <a:ext cx="12190095" cy="6682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4" name="图片 3"/>
          <p:cNvPicPr>
            <a:picLocks noChangeAspect="1"/>
          </p:cNvPicPr>
          <p:nvPr/>
        </p:nvPicPr>
        <p:blipFill>
          <a:blip r:embed="rId2"/>
          <a:stretch>
            <a:fillRect/>
          </a:stretch>
        </p:blipFill>
        <p:spPr>
          <a:xfrm>
            <a:off x="0" y="188595"/>
            <a:ext cx="12220575" cy="6554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2" name="图片 1"/>
          <p:cNvPicPr>
            <a:picLocks noChangeAspect="1"/>
          </p:cNvPicPr>
          <p:nvPr/>
        </p:nvPicPr>
        <p:blipFill>
          <a:blip r:embed="rId2"/>
          <a:stretch>
            <a:fillRect/>
          </a:stretch>
        </p:blipFill>
        <p:spPr>
          <a:xfrm>
            <a:off x="0" y="260350"/>
            <a:ext cx="12230735" cy="6292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3" name="图片 2"/>
          <p:cNvPicPr>
            <a:picLocks noChangeAspect="1"/>
          </p:cNvPicPr>
          <p:nvPr/>
        </p:nvPicPr>
        <p:blipFill>
          <a:blip r:embed="rId2"/>
          <a:stretch>
            <a:fillRect/>
          </a:stretch>
        </p:blipFill>
        <p:spPr>
          <a:xfrm>
            <a:off x="0" y="135255"/>
            <a:ext cx="12237085" cy="6615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2" name="图片 1"/>
          <p:cNvPicPr>
            <a:picLocks noChangeAspect="1"/>
          </p:cNvPicPr>
          <p:nvPr/>
        </p:nvPicPr>
        <p:blipFill>
          <a:blip r:embed="rId2"/>
          <a:stretch>
            <a:fillRect/>
          </a:stretch>
        </p:blipFill>
        <p:spPr>
          <a:xfrm>
            <a:off x="0" y="208280"/>
            <a:ext cx="12172315" cy="6441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3" name="图片 2"/>
          <p:cNvPicPr>
            <a:picLocks noChangeAspect="1"/>
          </p:cNvPicPr>
          <p:nvPr/>
        </p:nvPicPr>
        <p:blipFill>
          <a:blip r:embed="rId2"/>
          <a:stretch>
            <a:fillRect/>
          </a:stretch>
        </p:blipFill>
        <p:spPr>
          <a:xfrm>
            <a:off x="-25400" y="135255"/>
            <a:ext cx="12238990" cy="6550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4" name="图片 3"/>
          <p:cNvPicPr>
            <a:picLocks noChangeAspect="1"/>
          </p:cNvPicPr>
          <p:nvPr/>
        </p:nvPicPr>
        <p:blipFill>
          <a:blip r:embed="rId2"/>
          <a:stretch>
            <a:fillRect/>
          </a:stretch>
        </p:blipFill>
        <p:spPr>
          <a:xfrm>
            <a:off x="15875" y="188595"/>
            <a:ext cx="12174220" cy="6463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50706" y="-243408"/>
            <a:ext cx="2351580" cy="2456098"/>
            <a:chOff x="5414963" y="2727325"/>
            <a:chExt cx="1357312" cy="1417638"/>
          </a:xfrm>
          <a:solidFill>
            <a:schemeClr val="bg1">
              <a:lumMod val="85000"/>
            </a:schemeClr>
          </a:solidFill>
        </p:grpSpPr>
        <p:sp>
          <p:nvSpPr>
            <p:cNvPr id="3" name="Freeform 6"/>
            <p:cNvSpPr>
              <a:spLocks noEditPoints="1"/>
            </p:cNvSpPr>
            <p:nvPr/>
          </p:nvSpPr>
          <p:spPr bwMode="auto">
            <a:xfrm>
              <a:off x="5740400" y="3163888"/>
              <a:ext cx="685800" cy="355600"/>
            </a:xfrm>
            <a:custGeom>
              <a:avLst/>
              <a:gdLst>
                <a:gd name="T0" fmla="*/ 183 w 183"/>
                <a:gd name="T1" fmla="*/ 95 h 95"/>
                <a:gd name="T2" fmla="*/ 0 w 183"/>
                <a:gd name="T3" fmla="*/ 95 h 95"/>
                <a:gd name="T4" fmla="*/ 0 w 183"/>
                <a:gd name="T5" fmla="*/ 91 h 95"/>
                <a:gd name="T6" fmla="*/ 91 w 183"/>
                <a:gd name="T7" fmla="*/ 0 h 95"/>
                <a:gd name="T8" fmla="*/ 183 w 183"/>
                <a:gd name="T9" fmla="*/ 91 h 95"/>
                <a:gd name="T10" fmla="*/ 183 w 183"/>
                <a:gd name="T11" fmla="*/ 95 h 95"/>
                <a:gd name="T12" fmla="*/ 9 w 183"/>
                <a:gd name="T13" fmla="*/ 87 h 95"/>
                <a:gd name="T14" fmla="*/ 174 w 183"/>
                <a:gd name="T15" fmla="*/ 87 h 95"/>
                <a:gd name="T16" fmla="*/ 91 w 183"/>
                <a:gd name="T17" fmla="*/ 8 h 95"/>
                <a:gd name="T18" fmla="*/ 9 w 183"/>
                <a:gd name="T19" fmla="*/ 8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95">
                  <a:moveTo>
                    <a:pt x="183" y="95"/>
                  </a:moveTo>
                  <a:cubicBezTo>
                    <a:pt x="0" y="95"/>
                    <a:pt x="0" y="95"/>
                    <a:pt x="0" y="95"/>
                  </a:cubicBezTo>
                  <a:cubicBezTo>
                    <a:pt x="0" y="91"/>
                    <a:pt x="0" y="91"/>
                    <a:pt x="0" y="91"/>
                  </a:cubicBezTo>
                  <a:cubicBezTo>
                    <a:pt x="0" y="41"/>
                    <a:pt x="41" y="0"/>
                    <a:pt x="91" y="0"/>
                  </a:cubicBezTo>
                  <a:cubicBezTo>
                    <a:pt x="142" y="0"/>
                    <a:pt x="183" y="41"/>
                    <a:pt x="183" y="91"/>
                  </a:cubicBezTo>
                  <a:lnTo>
                    <a:pt x="183" y="95"/>
                  </a:lnTo>
                  <a:close/>
                  <a:moveTo>
                    <a:pt x="9" y="87"/>
                  </a:moveTo>
                  <a:cubicBezTo>
                    <a:pt x="174" y="87"/>
                    <a:pt x="174" y="87"/>
                    <a:pt x="174" y="87"/>
                  </a:cubicBezTo>
                  <a:cubicBezTo>
                    <a:pt x="172" y="43"/>
                    <a:pt x="136" y="8"/>
                    <a:pt x="91" y="8"/>
                  </a:cubicBezTo>
                  <a:cubicBezTo>
                    <a:pt x="47" y="8"/>
                    <a:pt x="11" y="43"/>
                    <a:pt x="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Freeform 7"/>
            <p:cNvSpPr>
              <a:spLocks noEditPoints="1"/>
            </p:cNvSpPr>
            <p:nvPr/>
          </p:nvSpPr>
          <p:spPr bwMode="auto">
            <a:xfrm>
              <a:off x="5976938" y="3489325"/>
              <a:ext cx="214312" cy="120650"/>
            </a:xfrm>
            <a:custGeom>
              <a:avLst/>
              <a:gdLst>
                <a:gd name="T0" fmla="*/ 28 w 57"/>
                <a:gd name="T1" fmla="*/ 32 h 32"/>
                <a:gd name="T2" fmla="*/ 0 w 57"/>
                <a:gd name="T3" fmla="*/ 4 h 32"/>
                <a:gd name="T4" fmla="*/ 0 w 57"/>
                <a:gd name="T5" fmla="*/ 0 h 32"/>
                <a:gd name="T6" fmla="*/ 57 w 57"/>
                <a:gd name="T7" fmla="*/ 0 h 32"/>
                <a:gd name="T8" fmla="*/ 57 w 57"/>
                <a:gd name="T9" fmla="*/ 4 h 32"/>
                <a:gd name="T10" fmla="*/ 28 w 57"/>
                <a:gd name="T11" fmla="*/ 32 h 32"/>
                <a:gd name="T12" fmla="*/ 9 w 57"/>
                <a:gd name="T13" fmla="*/ 8 h 32"/>
                <a:gd name="T14" fmla="*/ 28 w 57"/>
                <a:gd name="T15" fmla="*/ 24 h 32"/>
                <a:gd name="T16" fmla="*/ 48 w 57"/>
                <a:gd name="T17" fmla="*/ 8 h 32"/>
                <a:gd name="T18" fmla="*/ 9 w 57"/>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2">
                  <a:moveTo>
                    <a:pt x="28" y="32"/>
                  </a:moveTo>
                  <a:cubicBezTo>
                    <a:pt x="13" y="32"/>
                    <a:pt x="0" y="20"/>
                    <a:pt x="0" y="4"/>
                  </a:cubicBezTo>
                  <a:cubicBezTo>
                    <a:pt x="0" y="0"/>
                    <a:pt x="0" y="0"/>
                    <a:pt x="0" y="0"/>
                  </a:cubicBezTo>
                  <a:cubicBezTo>
                    <a:pt x="57" y="0"/>
                    <a:pt x="57" y="0"/>
                    <a:pt x="57" y="0"/>
                  </a:cubicBezTo>
                  <a:cubicBezTo>
                    <a:pt x="57" y="4"/>
                    <a:pt x="57" y="4"/>
                    <a:pt x="57" y="4"/>
                  </a:cubicBezTo>
                  <a:cubicBezTo>
                    <a:pt x="57" y="20"/>
                    <a:pt x="44" y="32"/>
                    <a:pt x="28" y="32"/>
                  </a:cubicBezTo>
                  <a:close/>
                  <a:moveTo>
                    <a:pt x="9" y="8"/>
                  </a:moveTo>
                  <a:cubicBezTo>
                    <a:pt x="11" y="17"/>
                    <a:pt x="19" y="24"/>
                    <a:pt x="28" y="24"/>
                  </a:cubicBezTo>
                  <a:cubicBezTo>
                    <a:pt x="38" y="24"/>
                    <a:pt x="46" y="17"/>
                    <a:pt x="48" y="8"/>
                  </a:cubicBezTo>
                  <a:lnTo>
                    <a:pt x="9"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8"/>
            <p:cNvSpPr/>
            <p:nvPr/>
          </p:nvSpPr>
          <p:spPr bwMode="auto">
            <a:xfrm>
              <a:off x="5924550" y="3500438"/>
              <a:ext cx="57150" cy="60325"/>
            </a:xfrm>
            <a:custGeom>
              <a:avLst/>
              <a:gdLst>
                <a:gd name="T0" fmla="*/ 7 w 36"/>
                <a:gd name="T1" fmla="*/ 38 h 38"/>
                <a:gd name="T2" fmla="*/ 0 w 36"/>
                <a:gd name="T3" fmla="*/ 31 h 38"/>
                <a:gd name="T4" fmla="*/ 28 w 36"/>
                <a:gd name="T5" fmla="*/ 0 h 38"/>
                <a:gd name="T6" fmla="*/ 36 w 36"/>
                <a:gd name="T7" fmla="*/ 7 h 38"/>
                <a:gd name="T8" fmla="*/ 7 w 36"/>
                <a:gd name="T9" fmla="*/ 38 h 38"/>
              </a:gdLst>
              <a:ahLst/>
              <a:cxnLst>
                <a:cxn ang="0">
                  <a:pos x="T0" y="T1"/>
                </a:cxn>
                <a:cxn ang="0">
                  <a:pos x="T2" y="T3"/>
                </a:cxn>
                <a:cxn ang="0">
                  <a:pos x="T4" y="T5"/>
                </a:cxn>
                <a:cxn ang="0">
                  <a:pos x="T6" y="T7"/>
                </a:cxn>
                <a:cxn ang="0">
                  <a:pos x="T8" y="T9"/>
                </a:cxn>
              </a:cxnLst>
              <a:rect l="0" t="0" r="r" b="b"/>
              <a:pathLst>
                <a:path w="36" h="38">
                  <a:moveTo>
                    <a:pt x="7" y="38"/>
                  </a:moveTo>
                  <a:lnTo>
                    <a:pt x="0" y="31"/>
                  </a:lnTo>
                  <a:lnTo>
                    <a:pt x="28" y="0"/>
                  </a:lnTo>
                  <a:lnTo>
                    <a:pt x="36" y="7"/>
                  </a:lnTo>
                  <a:lnTo>
                    <a:pt x="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9"/>
            <p:cNvSpPr>
              <a:spLocks noEditPoints="1"/>
            </p:cNvSpPr>
            <p:nvPr/>
          </p:nvSpPr>
          <p:spPr bwMode="auto">
            <a:xfrm>
              <a:off x="5541963" y="3646488"/>
              <a:ext cx="304800" cy="330200"/>
            </a:xfrm>
            <a:custGeom>
              <a:avLst/>
              <a:gdLst>
                <a:gd name="T0" fmla="*/ 7 w 192"/>
                <a:gd name="T1" fmla="*/ 208 h 208"/>
                <a:gd name="T2" fmla="*/ 0 w 192"/>
                <a:gd name="T3" fmla="*/ 201 h 208"/>
                <a:gd name="T4" fmla="*/ 45 w 192"/>
                <a:gd name="T5" fmla="*/ 154 h 208"/>
                <a:gd name="T6" fmla="*/ 52 w 192"/>
                <a:gd name="T7" fmla="*/ 161 h 208"/>
                <a:gd name="T8" fmla="*/ 7 w 192"/>
                <a:gd name="T9" fmla="*/ 208 h 208"/>
                <a:gd name="T10" fmla="*/ 107 w 192"/>
                <a:gd name="T11" fmla="*/ 102 h 208"/>
                <a:gd name="T12" fmla="*/ 99 w 192"/>
                <a:gd name="T13" fmla="*/ 95 h 208"/>
                <a:gd name="T14" fmla="*/ 184 w 192"/>
                <a:gd name="T15" fmla="*/ 0 h 208"/>
                <a:gd name="T16" fmla="*/ 192 w 192"/>
                <a:gd name="T17" fmla="*/ 7 h 208"/>
                <a:gd name="T18" fmla="*/ 107 w 192"/>
                <a:gd name="T19" fmla="*/ 10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08">
                  <a:moveTo>
                    <a:pt x="7" y="208"/>
                  </a:moveTo>
                  <a:lnTo>
                    <a:pt x="0" y="201"/>
                  </a:lnTo>
                  <a:lnTo>
                    <a:pt x="45" y="154"/>
                  </a:lnTo>
                  <a:lnTo>
                    <a:pt x="52" y="161"/>
                  </a:lnTo>
                  <a:lnTo>
                    <a:pt x="7" y="208"/>
                  </a:lnTo>
                  <a:close/>
                  <a:moveTo>
                    <a:pt x="107" y="102"/>
                  </a:moveTo>
                  <a:lnTo>
                    <a:pt x="99" y="95"/>
                  </a:lnTo>
                  <a:lnTo>
                    <a:pt x="184" y="0"/>
                  </a:lnTo>
                  <a:lnTo>
                    <a:pt x="192" y="7"/>
                  </a:lnTo>
                  <a:lnTo>
                    <a:pt x="107"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10"/>
            <p:cNvSpPr/>
            <p:nvPr/>
          </p:nvSpPr>
          <p:spPr bwMode="auto">
            <a:xfrm>
              <a:off x="5414963" y="4056063"/>
              <a:ext cx="55562" cy="58738"/>
            </a:xfrm>
            <a:custGeom>
              <a:avLst/>
              <a:gdLst>
                <a:gd name="T0" fmla="*/ 7 w 35"/>
                <a:gd name="T1" fmla="*/ 37 h 37"/>
                <a:gd name="T2" fmla="*/ 0 w 35"/>
                <a:gd name="T3" fmla="*/ 30 h 37"/>
                <a:gd name="T4" fmla="*/ 28 w 35"/>
                <a:gd name="T5" fmla="*/ 0 h 37"/>
                <a:gd name="T6" fmla="*/ 35 w 35"/>
                <a:gd name="T7" fmla="*/ 7 h 37"/>
                <a:gd name="T8" fmla="*/ 7 w 35"/>
                <a:gd name="T9" fmla="*/ 37 h 37"/>
              </a:gdLst>
              <a:ahLst/>
              <a:cxnLst>
                <a:cxn ang="0">
                  <a:pos x="T0" y="T1"/>
                </a:cxn>
                <a:cxn ang="0">
                  <a:pos x="T2" y="T3"/>
                </a:cxn>
                <a:cxn ang="0">
                  <a:pos x="T4" y="T5"/>
                </a:cxn>
                <a:cxn ang="0">
                  <a:pos x="T6" y="T7"/>
                </a:cxn>
                <a:cxn ang="0">
                  <a:pos x="T8" y="T9"/>
                </a:cxn>
              </a:cxnLst>
              <a:rect l="0" t="0" r="r" b="b"/>
              <a:pathLst>
                <a:path w="35" h="37">
                  <a:moveTo>
                    <a:pt x="7" y="37"/>
                  </a:moveTo>
                  <a:lnTo>
                    <a:pt x="0" y="30"/>
                  </a:lnTo>
                  <a:lnTo>
                    <a:pt x="28" y="0"/>
                  </a:lnTo>
                  <a:lnTo>
                    <a:pt x="35" y="7"/>
                  </a:lnTo>
                  <a:lnTo>
                    <a:pt x="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1"/>
            <p:cNvSpPr/>
            <p:nvPr/>
          </p:nvSpPr>
          <p:spPr bwMode="auto">
            <a:xfrm>
              <a:off x="6224588" y="3503613"/>
              <a:ext cx="52387" cy="60325"/>
            </a:xfrm>
            <a:custGeom>
              <a:avLst/>
              <a:gdLst>
                <a:gd name="T0" fmla="*/ 26 w 33"/>
                <a:gd name="T1" fmla="*/ 38 h 38"/>
                <a:gd name="T2" fmla="*/ 0 w 33"/>
                <a:gd name="T3" fmla="*/ 8 h 38"/>
                <a:gd name="T4" fmla="*/ 7 w 33"/>
                <a:gd name="T5" fmla="*/ 0 h 38"/>
                <a:gd name="T6" fmla="*/ 33 w 33"/>
                <a:gd name="T7" fmla="*/ 34 h 38"/>
                <a:gd name="T8" fmla="*/ 26 w 33"/>
                <a:gd name="T9" fmla="*/ 38 h 38"/>
              </a:gdLst>
              <a:ahLst/>
              <a:cxnLst>
                <a:cxn ang="0">
                  <a:pos x="T0" y="T1"/>
                </a:cxn>
                <a:cxn ang="0">
                  <a:pos x="T2" y="T3"/>
                </a:cxn>
                <a:cxn ang="0">
                  <a:pos x="T4" y="T5"/>
                </a:cxn>
                <a:cxn ang="0">
                  <a:pos x="T6" y="T7"/>
                </a:cxn>
                <a:cxn ang="0">
                  <a:pos x="T8" y="T9"/>
                </a:cxn>
              </a:cxnLst>
              <a:rect l="0" t="0" r="r" b="b"/>
              <a:pathLst>
                <a:path w="33" h="38">
                  <a:moveTo>
                    <a:pt x="26" y="38"/>
                  </a:moveTo>
                  <a:lnTo>
                    <a:pt x="0" y="8"/>
                  </a:lnTo>
                  <a:lnTo>
                    <a:pt x="7" y="0"/>
                  </a:lnTo>
                  <a:lnTo>
                    <a:pt x="33" y="34"/>
                  </a:lnTo>
                  <a:lnTo>
                    <a:pt x="2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6351588" y="3657600"/>
              <a:ext cx="300037" cy="341313"/>
            </a:xfrm>
            <a:custGeom>
              <a:avLst/>
              <a:gdLst>
                <a:gd name="T0" fmla="*/ 180 w 189"/>
                <a:gd name="T1" fmla="*/ 215 h 215"/>
                <a:gd name="T2" fmla="*/ 137 w 189"/>
                <a:gd name="T3" fmla="*/ 166 h 215"/>
                <a:gd name="T4" fmla="*/ 144 w 189"/>
                <a:gd name="T5" fmla="*/ 159 h 215"/>
                <a:gd name="T6" fmla="*/ 189 w 189"/>
                <a:gd name="T7" fmla="*/ 211 h 215"/>
                <a:gd name="T8" fmla="*/ 180 w 189"/>
                <a:gd name="T9" fmla="*/ 215 h 215"/>
                <a:gd name="T10" fmla="*/ 85 w 189"/>
                <a:gd name="T11" fmla="*/ 104 h 215"/>
                <a:gd name="T12" fmla="*/ 0 w 189"/>
                <a:gd name="T13" fmla="*/ 7 h 215"/>
                <a:gd name="T14" fmla="*/ 7 w 189"/>
                <a:gd name="T15" fmla="*/ 0 h 215"/>
                <a:gd name="T16" fmla="*/ 92 w 189"/>
                <a:gd name="T17" fmla="*/ 97 h 215"/>
                <a:gd name="T18" fmla="*/ 85 w 189"/>
                <a:gd name="T19"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215">
                  <a:moveTo>
                    <a:pt x="180" y="215"/>
                  </a:moveTo>
                  <a:lnTo>
                    <a:pt x="137" y="166"/>
                  </a:lnTo>
                  <a:lnTo>
                    <a:pt x="144" y="159"/>
                  </a:lnTo>
                  <a:lnTo>
                    <a:pt x="189" y="211"/>
                  </a:lnTo>
                  <a:lnTo>
                    <a:pt x="180" y="215"/>
                  </a:lnTo>
                  <a:close/>
                  <a:moveTo>
                    <a:pt x="85" y="104"/>
                  </a:moveTo>
                  <a:lnTo>
                    <a:pt x="0" y="7"/>
                  </a:lnTo>
                  <a:lnTo>
                    <a:pt x="7" y="0"/>
                  </a:lnTo>
                  <a:lnTo>
                    <a:pt x="92" y="97"/>
                  </a:lnTo>
                  <a:lnTo>
                    <a:pt x="8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3"/>
            <p:cNvSpPr/>
            <p:nvPr/>
          </p:nvSpPr>
          <p:spPr bwMode="auto">
            <a:xfrm>
              <a:off x="6719888" y="4086225"/>
              <a:ext cx="52387" cy="58738"/>
            </a:xfrm>
            <a:custGeom>
              <a:avLst/>
              <a:gdLst>
                <a:gd name="T0" fmla="*/ 26 w 33"/>
                <a:gd name="T1" fmla="*/ 37 h 37"/>
                <a:gd name="T2" fmla="*/ 0 w 33"/>
                <a:gd name="T3" fmla="*/ 4 h 37"/>
                <a:gd name="T4" fmla="*/ 7 w 33"/>
                <a:gd name="T5" fmla="*/ 0 h 37"/>
                <a:gd name="T6" fmla="*/ 33 w 33"/>
                <a:gd name="T7" fmla="*/ 30 h 37"/>
                <a:gd name="T8" fmla="*/ 26 w 33"/>
                <a:gd name="T9" fmla="*/ 37 h 37"/>
              </a:gdLst>
              <a:ahLst/>
              <a:cxnLst>
                <a:cxn ang="0">
                  <a:pos x="T0" y="T1"/>
                </a:cxn>
                <a:cxn ang="0">
                  <a:pos x="T2" y="T3"/>
                </a:cxn>
                <a:cxn ang="0">
                  <a:pos x="T4" y="T5"/>
                </a:cxn>
                <a:cxn ang="0">
                  <a:pos x="T6" y="T7"/>
                </a:cxn>
                <a:cxn ang="0">
                  <a:pos x="T8" y="T9"/>
                </a:cxn>
              </a:cxnLst>
              <a:rect l="0" t="0" r="r" b="b"/>
              <a:pathLst>
                <a:path w="33" h="37">
                  <a:moveTo>
                    <a:pt x="26" y="37"/>
                  </a:moveTo>
                  <a:lnTo>
                    <a:pt x="0" y="4"/>
                  </a:lnTo>
                  <a:lnTo>
                    <a:pt x="7" y="0"/>
                  </a:lnTo>
                  <a:lnTo>
                    <a:pt x="33" y="30"/>
                  </a:lnTo>
                  <a:lnTo>
                    <a:pt x="26"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4"/>
            <p:cNvSpPr>
              <a:spLocks noEditPoints="1"/>
            </p:cNvSpPr>
            <p:nvPr/>
          </p:nvSpPr>
          <p:spPr bwMode="auto">
            <a:xfrm>
              <a:off x="6086475" y="3497263"/>
              <a:ext cx="14287" cy="539750"/>
            </a:xfrm>
            <a:custGeom>
              <a:avLst/>
              <a:gdLst>
                <a:gd name="T0" fmla="*/ 9 w 9"/>
                <a:gd name="T1" fmla="*/ 340 h 340"/>
                <a:gd name="T2" fmla="*/ 0 w 9"/>
                <a:gd name="T3" fmla="*/ 340 h 340"/>
                <a:gd name="T4" fmla="*/ 0 w 9"/>
                <a:gd name="T5" fmla="*/ 323 h 340"/>
                <a:gd name="T6" fmla="*/ 9 w 9"/>
                <a:gd name="T7" fmla="*/ 323 h 340"/>
                <a:gd name="T8" fmla="*/ 9 w 9"/>
                <a:gd name="T9" fmla="*/ 340 h 340"/>
                <a:gd name="T10" fmla="*/ 9 w 9"/>
                <a:gd name="T11" fmla="*/ 297 h 340"/>
                <a:gd name="T12" fmla="*/ 0 w 9"/>
                <a:gd name="T13" fmla="*/ 297 h 340"/>
                <a:gd name="T14" fmla="*/ 0 w 9"/>
                <a:gd name="T15" fmla="*/ 269 h 340"/>
                <a:gd name="T16" fmla="*/ 9 w 9"/>
                <a:gd name="T17" fmla="*/ 269 h 340"/>
                <a:gd name="T18" fmla="*/ 9 w 9"/>
                <a:gd name="T19" fmla="*/ 297 h 340"/>
                <a:gd name="T20" fmla="*/ 9 w 9"/>
                <a:gd name="T21" fmla="*/ 229 h 340"/>
                <a:gd name="T22" fmla="*/ 0 w 9"/>
                <a:gd name="T23" fmla="*/ 229 h 340"/>
                <a:gd name="T24" fmla="*/ 0 w 9"/>
                <a:gd name="T25" fmla="*/ 196 h 340"/>
                <a:gd name="T26" fmla="*/ 9 w 9"/>
                <a:gd name="T27" fmla="*/ 196 h 340"/>
                <a:gd name="T28" fmla="*/ 9 w 9"/>
                <a:gd name="T29" fmla="*/ 229 h 340"/>
                <a:gd name="T30" fmla="*/ 9 w 9"/>
                <a:gd name="T31" fmla="*/ 156 h 340"/>
                <a:gd name="T32" fmla="*/ 0 w 9"/>
                <a:gd name="T33" fmla="*/ 156 h 340"/>
                <a:gd name="T34" fmla="*/ 0 w 9"/>
                <a:gd name="T35" fmla="*/ 127 h 340"/>
                <a:gd name="T36" fmla="*/ 9 w 9"/>
                <a:gd name="T37" fmla="*/ 127 h 340"/>
                <a:gd name="T38" fmla="*/ 9 w 9"/>
                <a:gd name="T39" fmla="*/ 156 h 340"/>
                <a:gd name="T40" fmla="*/ 9 w 9"/>
                <a:gd name="T41" fmla="*/ 104 h 340"/>
                <a:gd name="T42" fmla="*/ 0 w 9"/>
                <a:gd name="T43" fmla="*/ 104 h 340"/>
                <a:gd name="T44" fmla="*/ 0 w 9"/>
                <a:gd name="T45" fmla="*/ 73 h 340"/>
                <a:gd name="T46" fmla="*/ 9 w 9"/>
                <a:gd name="T47" fmla="*/ 73 h 340"/>
                <a:gd name="T48" fmla="*/ 9 w 9"/>
                <a:gd name="T49" fmla="*/ 104 h 340"/>
                <a:gd name="T50" fmla="*/ 9 w 9"/>
                <a:gd name="T51" fmla="*/ 35 h 340"/>
                <a:gd name="T52" fmla="*/ 0 w 9"/>
                <a:gd name="T53" fmla="*/ 35 h 340"/>
                <a:gd name="T54" fmla="*/ 0 w 9"/>
                <a:gd name="T55" fmla="*/ 0 h 340"/>
                <a:gd name="T56" fmla="*/ 9 w 9"/>
                <a:gd name="T57" fmla="*/ 0 h 340"/>
                <a:gd name="T58" fmla="*/ 9 w 9"/>
                <a:gd name="T59" fmla="*/ 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340">
                  <a:moveTo>
                    <a:pt x="9" y="340"/>
                  </a:moveTo>
                  <a:lnTo>
                    <a:pt x="0" y="340"/>
                  </a:lnTo>
                  <a:lnTo>
                    <a:pt x="0" y="323"/>
                  </a:lnTo>
                  <a:lnTo>
                    <a:pt x="9" y="323"/>
                  </a:lnTo>
                  <a:lnTo>
                    <a:pt x="9" y="340"/>
                  </a:lnTo>
                  <a:close/>
                  <a:moveTo>
                    <a:pt x="9" y="297"/>
                  </a:moveTo>
                  <a:lnTo>
                    <a:pt x="0" y="297"/>
                  </a:lnTo>
                  <a:lnTo>
                    <a:pt x="0" y="269"/>
                  </a:lnTo>
                  <a:lnTo>
                    <a:pt x="9" y="269"/>
                  </a:lnTo>
                  <a:lnTo>
                    <a:pt x="9" y="297"/>
                  </a:lnTo>
                  <a:close/>
                  <a:moveTo>
                    <a:pt x="9" y="229"/>
                  </a:moveTo>
                  <a:lnTo>
                    <a:pt x="0" y="229"/>
                  </a:lnTo>
                  <a:lnTo>
                    <a:pt x="0" y="196"/>
                  </a:lnTo>
                  <a:lnTo>
                    <a:pt x="9" y="196"/>
                  </a:lnTo>
                  <a:lnTo>
                    <a:pt x="9" y="229"/>
                  </a:lnTo>
                  <a:close/>
                  <a:moveTo>
                    <a:pt x="9" y="156"/>
                  </a:moveTo>
                  <a:lnTo>
                    <a:pt x="0" y="156"/>
                  </a:lnTo>
                  <a:lnTo>
                    <a:pt x="0" y="127"/>
                  </a:lnTo>
                  <a:lnTo>
                    <a:pt x="9" y="127"/>
                  </a:lnTo>
                  <a:lnTo>
                    <a:pt x="9" y="156"/>
                  </a:lnTo>
                  <a:close/>
                  <a:moveTo>
                    <a:pt x="9" y="104"/>
                  </a:moveTo>
                  <a:lnTo>
                    <a:pt x="0" y="104"/>
                  </a:lnTo>
                  <a:lnTo>
                    <a:pt x="0" y="73"/>
                  </a:lnTo>
                  <a:lnTo>
                    <a:pt x="9" y="73"/>
                  </a:lnTo>
                  <a:lnTo>
                    <a:pt x="9" y="104"/>
                  </a:lnTo>
                  <a:close/>
                  <a:moveTo>
                    <a:pt x="9" y="35"/>
                  </a:moveTo>
                  <a:lnTo>
                    <a:pt x="0" y="35"/>
                  </a:lnTo>
                  <a:lnTo>
                    <a:pt x="0" y="0"/>
                  </a:lnTo>
                  <a:lnTo>
                    <a:pt x="9" y="0"/>
                  </a:lnTo>
                  <a:lnTo>
                    <a:pt x="9"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5"/>
            <p:cNvSpPr>
              <a:spLocks noChangeArrowheads="1"/>
            </p:cNvSpPr>
            <p:nvPr/>
          </p:nvSpPr>
          <p:spPr bwMode="auto">
            <a:xfrm>
              <a:off x="6078538" y="2727325"/>
              <a:ext cx="30162" cy="379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6"/>
            <p:cNvSpPr>
              <a:spLocks noEditPoints="1"/>
            </p:cNvSpPr>
            <p:nvPr/>
          </p:nvSpPr>
          <p:spPr bwMode="auto">
            <a:xfrm>
              <a:off x="5853113" y="3571875"/>
              <a:ext cx="180975" cy="401638"/>
            </a:xfrm>
            <a:custGeom>
              <a:avLst/>
              <a:gdLst>
                <a:gd name="T0" fmla="*/ 10 w 114"/>
                <a:gd name="T1" fmla="*/ 253 h 253"/>
                <a:gd name="T2" fmla="*/ 0 w 114"/>
                <a:gd name="T3" fmla="*/ 250 h 253"/>
                <a:gd name="T4" fmla="*/ 3 w 114"/>
                <a:gd name="T5" fmla="*/ 246 h 253"/>
                <a:gd name="T6" fmla="*/ 12 w 114"/>
                <a:gd name="T7" fmla="*/ 248 h 253"/>
                <a:gd name="T8" fmla="*/ 10 w 114"/>
                <a:gd name="T9" fmla="*/ 253 h 253"/>
                <a:gd name="T10" fmla="*/ 31 w 114"/>
                <a:gd name="T11" fmla="*/ 205 h 253"/>
                <a:gd name="T12" fmla="*/ 22 w 114"/>
                <a:gd name="T13" fmla="*/ 201 h 253"/>
                <a:gd name="T14" fmla="*/ 45 w 114"/>
                <a:gd name="T15" fmla="*/ 146 h 253"/>
                <a:gd name="T16" fmla="*/ 52 w 114"/>
                <a:gd name="T17" fmla="*/ 149 h 253"/>
                <a:gd name="T18" fmla="*/ 31 w 114"/>
                <a:gd name="T19" fmla="*/ 205 h 253"/>
                <a:gd name="T20" fmla="*/ 66 w 114"/>
                <a:gd name="T21" fmla="*/ 118 h 253"/>
                <a:gd name="T22" fmla="*/ 57 w 114"/>
                <a:gd name="T23" fmla="*/ 116 h 253"/>
                <a:gd name="T24" fmla="*/ 64 w 114"/>
                <a:gd name="T25" fmla="*/ 102 h 253"/>
                <a:gd name="T26" fmla="*/ 73 w 114"/>
                <a:gd name="T27" fmla="*/ 104 h 253"/>
                <a:gd name="T28" fmla="*/ 66 w 114"/>
                <a:gd name="T29" fmla="*/ 118 h 253"/>
                <a:gd name="T30" fmla="*/ 90 w 114"/>
                <a:gd name="T31" fmla="*/ 59 h 253"/>
                <a:gd name="T32" fmla="*/ 83 w 114"/>
                <a:gd name="T33" fmla="*/ 57 h 253"/>
                <a:gd name="T34" fmla="*/ 104 w 114"/>
                <a:gd name="T35" fmla="*/ 0 h 253"/>
                <a:gd name="T36" fmla="*/ 114 w 114"/>
                <a:gd name="T37" fmla="*/ 5 h 253"/>
                <a:gd name="T38" fmla="*/ 90 w 114"/>
                <a:gd name="T39" fmla="*/ 5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253">
                  <a:moveTo>
                    <a:pt x="10" y="253"/>
                  </a:moveTo>
                  <a:lnTo>
                    <a:pt x="0" y="250"/>
                  </a:lnTo>
                  <a:lnTo>
                    <a:pt x="3" y="246"/>
                  </a:lnTo>
                  <a:lnTo>
                    <a:pt x="12" y="248"/>
                  </a:lnTo>
                  <a:lnTo>
                    <a:pt x="10" y="253"/>
                  </a:lnTo>
                  <a:close/>
                  <a:moveTo>
                    <a:pt x="31" y="205"/>
                  </a:moveTo>
                  <a:lnTo>
                    <a:pt x="22" y="201"/>
                  </a:lnTo>
                  <a:lnTo>
                    <a:pt x="45" y="146"/>
                  </a:lnTo>
                  <a:lnTo>
                    <a:pt x="52" y="149"/>
                  </a:lnTo>
                  <a:lnTo>
                    <a:pt x="31" y="205"/>
                  </a:lnTo>
                  <a:close/>
                  <a:moveTo>
                    <a:pt x="66" y="118"/>
                  </a:moveTo>
                  <a:lnTo>
                    <a:pt x="57" y="116"/>
                  </a:lnTo>
                  <a:lnTo>
                    <a:pt x="64" y="102"/>
                  </a:lnTo>
                  <a:lnTo>
                    <a:pt x="73" y="104"/>
                  </a:lnTo>
                  <a:lnTo>
                    <a:pt x="66" y="118"/>
                  </a:lnTo>
                  <a:close/>
                  <a:moveTo>
                    <a:pt x="90" y="59"/>
                  </a:moveTo>
                  <a:lnTo>
                    <a:pt x="83" y="57"/>
                  </a:lnTo>
                  <a:lnTo>
                    <a:pt x="104" y="0"/>
                  </a:lnTo>
                  <a:lnTo>
                    <a:pt x="114" y="5"/>
                  </a:lnTo>
                  <a:lnTo>
                    <a:pt x="9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7"/>
            <p:cNvSpPr>
              <a:spLocks noEditPoints="1"/>
            </p:cNvSpPr>
            <p:nvPr/>
          </p:nvSpPr>
          <p:spPr bwMode="auto">
            <a:xfrm>
              <a:off x="6164263" y="3541713"/>
              <a:ext cx="142875" cy="292100"/>
            </a:xfrm>
            <a:custGeom>
              <a:avLst/>
              <a:gdLst>
                <a:gd name="T0" fmla="*/ 83 w 90"/>
                <a:gd name="T1" fmla="*/ 184 h 184"/>
                <a:gd name="T2" fmla="*/ 81 w 90"/>
                <a:gd name="T3" fmla="*/ 184 h 184"/>
                <a:gd name="T4" fmla="*/ 90 w 90"/>
                <a:gd name="T5" fmla="*/ 180 h 184"/>
                <a:gd name="T6" fmla="*/ 90 w 90"/>
                <a:gd name="T7" fmla="*/ 180 h 184"/>
                <a:gd name="T8" fmla="*/ 83 w 90"/>
                <a:gd name="T9" fmla="*/ 184 h 184"/>
                <a:gd name="T10" fmla="*/ 64 w 90"/>
                <a:gd name="T11" fmla="*/ 147 h 184"/>
                <a:gd name="T12" fmla="*/ 52 w 90"/>
                <a:gd name="T13" fmla="*/ 121 h 184"/>
                <a:gd name="T14" fmla="*/ 62 w 90"/>
                <a:gd name="T15" fmla="*/ 116 h 184"/>
                <a:gd name="T16" fmla="*/ 73 w 90"/>
                <a:gd name="T17" fmla="*/ 144 h 184"/>
                <a:gd name="T18" fmla="*/ 64 w 90"/>
                <a:gd name="T19" fmla="*/ 147 h 184"/>
                <a:gd name="T20" fmla="*/ 43 w 90"/>
                <a:gd name="T21" fmla="*/ 99 h 184"/>
                <a:gd name="T22" fmla="*/ 31 w 90"/>
                <a:gd name="T23" fmla="*/ 71 h 184"/>
                <a:gd name="T24" fmla="*/ 40 w 90"/>
                <a:gd name="T25" fmla="*/ 69 h 184"/>
                <a:gd name="T26" fmla="*/ 52 w 90"/>
                <a:gd name="T27" fmla="*/ 95 h 184"/>
                <a:gd name="T28" fmla="*/ 43 w 90"/>
                <a:gd name="T29" fmla="*/ 99 h 184"/>
                <a:gd name="T30" fmla="*/ 14 w 90"/>
                <a:gd name="T31" fmla="*/ 36 h 184"/>
                <a:gd name="T32" fmla="*/ 0 w 90"/>
                <a:gd name="T33" fmla="*/ 5 h 184"/>
                <a:gd name="T34" fmla="*/ 10 w 90"/>
                <a:gd name="T35" fmla="*/ 0 h 184"/>
                <a:gd name="T36" fmla="*/ 24 w 90"/>
                <a:gd name="T37" fmla="*/ 33 h 184"/>
                <a:gd name="T38" fmla="*/ 14 w 90"/>
                <a:gd name="T39" fmla="*/ 3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84">
                  <a:moveTo>
                    <a:pt x="83" y="184"/>
                  </a:moveTo>
                  <a:lnTo>
                    <a:pt x="81" y="184"/>
                  </a:lnTo>
                  <a:lnTo>
                    <a:pt x="90" y="180"/>
                  </a:lnTo>
                  <a:lnTo>
                    <a:pt x="90" y="180"/>
                  </a:lnTo>
                  <a:lnTo>
                    <a:pt x="83" y="184"/>
                  </a:lnTo>
                  <a:close/>
                  <a:moveTo>
                    <a:pt x="64" y="147"/>
                  </a:moveTo>
                  <a:lnTo>
                    <a:pt x="52" y="121"/>
                  </a:lnTo>
                  <a:lnTo>
                    <a:pt x="62" y="116"/>
                  </a:lnTo>
                  <a:lnTo>
                    <a:pt x="73" y="144"/>
                  </a:lnTo>
                  <a:lnTo>
                    <a:pt x="64" y="147"/>
                  </a:lnTo>
                  <a:close/>
                  <a:moveTo>
                    <a:pt x="43" y="99"/>
                  </a:moveTo>
                  <a:lnTo>
                    <a:pt x="31" y="71"/>
                  </a:lnTo>
                  <a:lnTo>
                    <a:pt x="40" y="69"/>
                  </a:lnTo>
                  <a:lnTo>
                    <a:pt x="52" y="95"/>
                  </a:lnTo>
                  <a:lnTo>
                    <a:pt x="43" y="99"/>
                  </a:lnTo>
                  <a:close/>
                  <a:moveTo>
                    <a:pt x="14" y="36"/>
                  </a:moveTo>
                  <a:lnTo>
                    <a:pt x="0" y="5"/>
                  </a:lnTo>
                  <a:lnTo>
                    <a:pt x="10" y="0"/>
                  </a:lnTo>
                  <a:lnTo>
                    <a:pt x="24" y="33"/>
                  </a:lnTo>
                  <a:lnTo>
                    <a:pt x="14"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Freeform 16"/>
          <p:cNvSpPr>
            <a:spLocks noEditPoints="1"/>
          </p:cNvSpPr>
          <p:nvPr/>
        </p:nvSpPr>
        <p:spPr bwMode="auto">
          <a:xfrm>
            <a:off x="5905648" y="2253860"/>
            <a:ext cx="309334" cy="371595"/>
          </a:xfrm>
          <a:custGeom>
            <a:avLst/>
            <a:gdLst>
              <a:gd name="T0" fmla="*/ 19 w 76"/>
              <a:gd name="T1" fmla="*/ 55 h 91"/>
              <a:gd name="T2" fmla="*/ 2 w 76"/>
              <a:gd name="T3" fmla="*/ 47 h 91"/>
              <a:gd name="T4" fmla="*/ 0 w 76"/>
              <a:gd name="T5" fmla="*/ 46 h 91"/>
              <a:gd name="T6" fmla="*/ 19 w 76"/>
              <a:gd name="T7" fmla="*/ 37 h 91"/>
              <a:gd name="T8" fmla="*/ 51 w 76"/>
              <a:gd name="T9" fmla="*/ 0 h 91"/>
              <a:gd name="T10" fmla="*/ 54 w 76"/>
              <a:gd name="T11" fmla="*/ 0 h 91"/>
              <a:gd name="T12" fmla="*/ 41 w 76"/>
              <a:gd name="T13" fmla="*/ 32 h 91"/>
              <a:gd name="T14" fmla="*/ 42 w 76"/>
              <a:gd name="T15" fmla="*/ 34 h 91"/>
              <a:gd name="T16" fmla="*/ 74 w 76"/>
              <a:gd name="T17" fmla="*/ 30 h 91"/>
              <a:gd name="T18" fmla="*/ 75 w 76"/>
              <a:gd name="T19" fmla="*/ 30 h 91"/>
              <a:gd name="T20" fmla="*/ 76 w 76"/>
              <a:gd name="T21" fmla="*/ 30 h 91"/>
              <a:gd name="T22" fmla="*/ 74 w 76"/>
              <a:gd name="T23" fmla="*/ 46 h 91"/>
              <a:gd name="T24" fmla="*/ 76 w 76"/>
              <a:gd name="T25" fmla="*/ 60 h 91"/>
              <a:gd name="T26" fmla="*/ 75 w 76"/>
              <a:gd name="T27" fmla="*/ 60 h 91"/>
              <a:gd name="T28" fmla="*/ 76 w 76"/>
              <a:gd name="T29" fmla="*/ 61 h 91"/>
              <a:gd name="T30" fmla="*/ 74 w 76"/>
              <a:gd name="T31" fmla="*/ 61 h 91"/>
              <a:gd name="T32" fmla="*/ 41 w 76"/>
              <a:gd name="T33" fmla="*/ 57 h 91"/>
              <a:gd name="T34" fmla="*/ 41 w 76"/>
              <a:gd name="T35" fmla="*/ 59 h 91"/>
              <a:gd name="T36" fmla="*/ 53 w 76"/>
              <a:gd name="T37" fmla="*/ 89 h 91"/>
              <a:gd name="T38" fmla="*/ 54 w 76"/>
              <a:gd name="T39" fmla="*/ 91 h 91"/>
              <a:gd name="T40" fmla="*/ 20 w 76"/>
              <a:gd name="T41" fmla="*/ 53 h 91"/>
              <a:gd name="T42" fmla="*/ 21 w 76"/>
              <a:gd name="T43" fmla="*/ 54 h 91"/>
              <a:gd name="T44" fmla="*/ 50 w 76"/>
              <a:gd name="T45" fmla="*/ 88 h 91"/>
              <a:gd name="T46" fmla="*/ 39 w 76"/>
              <a:gd name="T47" fmla="*/ 59 h 91"/>
              <a:gd name="T48" fmla="*/ 39 w 76"/>
              <a:gd name="T49" fmla="*/ 56 h 91"/>
              <a:gd name="T50" fmla="*/ 40 w 76"/>
              <a:gd name="T51" fmla="*/ 55 h 91"/>
              <a:gd name="T52" fmla="*/ 73 w 76"/>
              <a:gd name="T53" fmla="*/ 59 h 91"/>
              <a:gd name="T54" fmla="*/ 71 w 76"/>
              <a:gd name="T55" fmla="*/ 46 h 91"/>
              <a:gd name="T56" fmla="*/ 73 w 76"/>
              <a:gd name="T57" fmla="*/ 33 h 91"/>
              <a:gd name="T58" fmla="*/ 41 w 76"/>
              <a:gd name="T59" fmla="*/ 37 h 91"/>
              <a:gd name="T60" fmla="*/ 39 w 76"/>
              <a:gd name="T61" fmla="*/ 36 h 91"/>
              <a:gd name="T62" fmla="*/ 39 w 76"/>
              <a:gd name="T63" fmla="*/ 32 h 91"/>
              <a:gd name="T64" fmla="*/ 49 w 76"/>
              <a:gd name="T65" fmla="*/ 3 h 91"/>
              <a:gd name="T66" fmla="*/ 21 w 76"/>
              <a:gd name="T67" fmla="*/ 38 h 91"/>
              <a:gd name="T68" fmla="*/ 20 w 76"/>
              <a:gd name="T69" fmla="*/ 39 h 91"/>
              <a:gd name="T70" fmla="*/ 5 w 76"/>
              <a:gd name="T7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91">
                <a:moveTo>
                  <a:pt x="52" y="91"/>
                </a:moveTo>
                <a:cubicBezTo>
                  <a:pt x="37" y="90"/>
                  <a:pt x="22" y="72"/>
                  <a:pt x="19" y="55"/>
                </a:cubicBezTo>
                <a:cubicBezTo>
                  <a:pt x="19" y="55"/>
                  <a:pt x="19" y="55"/>
                  <a:pt x="19" y="55"/>
                </a:cubicBezTo>
                <a:cubicBezTo>
                  <a:pt x="12" y="53"/>
                  <a:pt x="6" y="50"/>
                  <a:pt x="2" y="47"/>
                </a:cubicBezTo>
                <a:cubicBezTo>
                  <a:pt x="2" y="47"/>
                  <a:pt x="2" y="47"/>
                  <a:pt x="2" y="47"/>
                </a:cubicBezTo>
                <a:cubicBezTo>
                  <a:pt x="0" y="46"/>
                  <a:pt x="0" y="46"/>
                  <a:pt x="0" y="46"/>
                </a:cubicBezTo>
                <a:cubicBezTo>
                  <a:pt x="2" y="45"/>
                  <a:pt x="2" y="45"/>
                  <a:pt x="2" y="45"/>
                </a:cubicBezTo>
                <a:cubicBezTo>
                  <a:pt x="6" y="41"/>
                  <a:pt x="12" y="39"/>
                  <a:pt x="19" y="37"/>
                </a:cubicBezTo>
                <a:cubicBezTo>
                  <a:pt x="19" y="37"/>
                  <a:pt x="19" y="37"/>
                  <a:pt x="19" y="37"/>
                </a:cubicBezTo>
                <a:cubicBezTo>
                  <a:pt x="22" y="20"/>
                  <a:pt x="36" y="1"/>
                  <a:pt x="51" y="0"/>
                </a:cubicBezTo>
                <a:cubicBezTo>
                  <a:pt x="51" y="0"/>
                  <a:pt x="51" y="0"/>
                  <a:pt x="51" y="0"/>
                </a:cubicBezTo>
                <a:cubicBezTo>
                  <a:pt x="54" y="0"/>
                  <a:pt x="54" y="0"/>
                  <a:pt x="54" y="0"/>
                </a:cubicBezTo>
                <a:cubicBezTo>
                  <a:pt x="52" y="2"/>
                  <a:pt x="52" y="2"/>
                  <a:pt x="52" y="2"/>
                </a:cubicBezTo>
                <a:cubicBezTo>
                  <a:pt x="49" y="8"/>
                  <a:pt x="41" y="22"/>
                  <a:pt x="41" y="32"/>
                </a:cubicBezTo>
                <a:cubicBezTo>
                  <a:pt x="41" y="32"/>
                  <a:pt x="41" y="32"/>
                  <a:pt x="41" y="32"/>
                </a:cubicBezTo>
                <a:cubicBezTo>
                  <a:pt x="41" y="33"/>
                  <a:pt x="42" y="34"/>
                  <a:pt x="42" y="34"/>
                </a:cubicBezTo>
                <a:cubicBezTo>
                  <a:pt x="42" y="34"/>
                  <a:pt x="42" y="34"/>
                  <a:pt x="42" y="34"/>
                </a:cubicBezTo>
                <a:cubicBezTo>
                  <a:pt x="49" y="33"/>
                  <a:pt x="68" y="30"/>
                  <a:pt x="74" y="30"/>
                </a:cubicBezTo>
                <a:cubicBezTo>
                  <a:pt x="74" y="30"/>
                  <a:pt x="74" y="30"/>
                  <a:pt x="74" y="30"/>
                </a:cubicBezTo>
                <a:cubicBezTo>
                  <a:pt x="74" y="30"/>
                  <a:pt x="74" y="30"/>
                  <a:pt x="75" y="30"/>
                </a:cubicBezTo>
                <a:cubicBezTo>
                  <a:pt x="75" y="30"/>
                  <a:pt x="75" y="30"/>
                  <a:pt x="75" y="30"/>
                </a:cubicBezTo>
                <a:cubicBezTo>
                  <a:pt x="76" y="30"/>
                  <a:pt x="76" y="30"/>
                  <a:pt x="76" y="30"/>
                </a:cubicBezTo>
                <a:cubicBezTo>
                  <a:pt x="76" y="32"/>
                  <a:pt x="76" y="32"/>
                  <a:pt x="76" y="32"/>
                </a:cubicBezTo>
                <a:cubicBezTo>
                  <a:pt x="74" y="36"/>
                  <a:pt x="74" y="41"/>
                  <a:pt x="74" y="46"/>
                </a:cubicBezTo>
                <a:cubicBezTo>
                  <a:pt x="74" y="46"/>
                  <a:pt x="74" y="46"/>
                  <a:pt x="74" y="46"/>
                </a:cubicBezTo>
                <a:cubicBezTo>
                  <a:pt x="74" y="51"/>
                  <a:pt x="74" y="56"/>
                  <a:pt x="76" y="60"/>
                </a:cubicBezTo>
                <a:cubicBezTo>
                  <a:pt x="76" y="60"/>
                  <a:pt x="76" y="60"/>
                  <a:pt x="76" y="60"/>
                </a:cubicBezTo>
                <a:cubicBezTo>
                  <a:pt x="75" y="60"/>
                  <a:pt x="75" y="60"/>
                  <a:pt x="75" y="60"/>
                </a:cubicBezTo>
                <a:cubicBezTo>
                  <a:pt x="76" y="60"/>
                  <a:pt x="76" y="60"/>
                  <a:pt x="76" y="60"/>
                </a:cubicBezTo>
                <a:cubicBezTo>
                  <a:pt x="76" y="61"/>
                  <a:pt x="76" y="61"/>
                  <a:pt x="76" y="61"/>
                </a:cubicBezTo>
                <a:cubicBezTo>
                  <a:pt x="75" y="61"/>
                  <a:pt x="75" y="61"/>
                  <a:pt x="75" y="61"/>
                </a:cubicBezTo>
                <a:cubicBezTo>
                  <a:pt x="74" y="61"/>
                  <a:pt x="74" y="61"/>
                  <a:pt x="74" y="61"/>
                </a:cubicBezTo>
                <a:cubicBezTo>
                  <a:pt x="74" y="61"/>
                  <a:pt x="74" y="61"/>
                  <a:pt x="74" y="61"/>
                </a:cubicBezTo>
                <a:cubicBezTo>
                  <a:pt x="68" y="61"/>
                  <a:pt x="49" y="58"/>
                  <a:pt x="41" y="57"/>
                </a:cubicBezTo>
                <a:cubicBezTo>
                  <a:pt x="41" y="57"/>
                  <a:pt x="41" y="57"/>
                  <a:pt x="41" y="57"/>
                </a:cubicBezTo>
                <a:cubicBezTo>
                  <a:pt x="41" y="58"/>
                  <a:pt x="41" y="58"/>
                  <a:pt x="41" y="59"/>
                </a:cubicBezTo>
                <a:cubicBezTo>
                  <a:pt x="41" y="59"/>
                  <a:pt x="41" y="59"/>
                  <a:pt x="41" y="59"/>
                </a:cubicBezTo>
                <a:cubicBezTo>
                  <a:pt x="41" y="69"/>
                  <a:pt x="50" y="83"/>
                  <a:pt x="53" y="89"/>
                </a:cubicBezTo>
                <a:cubicBezTo>
                  <a:pt x="53" y="89"/>
                  <a:pt x="53" y="89"/>
                  <a:pt x="53" y="89"/>
                </a:cubicBezTo>
                <a:cubicBezTo>
                  <a:pt x="54" y="91"/>
                  <a:pt x="54" y="91"/>
                  <a:pt x="54" y="91"/>
                </a:cubicBezTo>
                <a:cubicBezTo>
                  <a:pt x="52" y="91"/>
                  <a:pt x="52" y="91"/>
                  <a:pt x="52" y="91"/>
                </a:cubicBezTo>
                <a:close/>
                <a:moveTo>
                  <a:pt x="20" y="53"/>
                </a:moveTo>
                <a:cubicBezTo>
                  <a:pt x="21" y="53"/>
                  <a:pt x="21" y="53"/>
                  <a:pt x="21" y="53"/>
                </a:cubicBezTo>
                <a:cubicBezTo>
                  <a:pt x="21" y="54"/>
                  <a:pt x="21" y="54"/>
                  <a:pt x="21" y="54"/>
                </a:cubicBezTo>
                <a:cubicBezTo>
                  <a:pt x="24" y="69"/>
                  <a:pt x="37" y="85"/>
                  <a:pt x="50" y="88"/>
                </a:cubicBezTo>
                <a:cubicBezTo>
                  <a:pt x="50" y="88"/>
                  <a:pt x="50" y="88"/>
                  <a:pt x="50" y="88"/>
                </a:cubicBezTo>
                <a:cubicBezTo>
                  <a:pt x="46" y="81"/>
                  <a:pt x="39" y="69"/>
                  <a:pt x="39" y="59"/>
                </a:cubicBezTo>
                <a:cubicBezTo>
                  <a:pt x="39" y="59"/>
                  <a:pt x="39" y="59"/>
                  <a:pt x="39" y="59"/>
                </a:cubicBezTo>
                <a:cubicBezTo>
                  <a:pt x="39" y="58"/>
                  <a:pt x="39" y="57"/>
                  <a:pt x="39" y="56"/>
                </a:cubicBezTo>
                <a:cubicBezTo>
                  <a:pt x="39" y="56"/>
                  <a:pt x="39" y="56"/>
                  <a:pt x="39" y="56"/>
                </a:cubicBezTo>
                <a:cubicBezTo>
                  <a:pt x="39" y="54"/>
                  <a:pt x="39" y="54"/>
                  <a:pt x="39" y="54"/>
                </a:cubicBezTo>
                <a:cubicBezTo>
                  <a:pt x="40" y="55"/>
                  <a:pt x="40" y="55"/>
                  <a:pt x="40" y="55"/>
                </a:cubicBezTo>
                <a:cubicBezTo>
                  <a:pt x="46" y="56"/>
                  <a:pt x="66" y="59"/>
                  <a:pt x="73" y="59"/>
                </a:cubicBezTo>
                <a:cubicBezTo>
                  <a:pt x="73" y="59"/>
                  <a:pt x="73" y="59"/>
                  <a:pt x="73" y="59"/>
                </a:cubicBezTo>
                <a:cubicBezTo>
                  <a:pt x="72" y="55"/>
                  <a:pt x="71" y="50"/>
                  <a:pt x="71" y="46"/>
                </a:cubicBezTo>
                <a:cubicBezTo>
                  <a:pt x="71" y="46"/>
                  <a:pt x="71" y="46"/>
                  <a:pt x="71" y="46"/>
                </a:cubicBezTo>
                <a:cubicBezTo>
                  <a:pt x="71" y="41"/>
                  <a:pt x="72" y="37"/>
                  <a:pt x="73" y="33"/>
                </a:cubicBezTo>
                <a:cubicBezTo>
                  <a:pt x="73" y="33"/>
                  <a:pt x="73" y="33"/>
                  <a:pt x="73" y="33"/>
                </a:cubicBezTo>
                <a:cubicBezTo>
                  <a:pt x="66" y="33"/>
                  <a:pt x="47" y="36"/>
                  <a:pt x="41" y="37"/>
                </a:cubicBezTo>
                <a:cubicBezTo>
                  <a:pt x="41" y="37"/>
                  <a:pt x="41" y="37"/>
                  <a:pt x="41" y="37"/>
                </a:cubicBezTo>
                <a:cubicBezTo>
                  <a:pt x="40" y="37"/>
                  <a:pt x="40" y="37"/>
                  <a:pt x="40" y="37"/>
                </a:cubicBezTo>
                <a:cubicBezTo>
                  <a:pt x="39" y="36"/>
                  <a:pt x="39" y="36"/>
                  <a:pt x="39" y="36"/>
                </a:cubicBezTo>
                <a:cubicBezTo>
                  <a:pt x="39" y="35"/>
                  <a:pt x="39" y="33"/>
                  <a:pt x="39" y="32"/>
                </a:cubicBezTo>
                <a:cubicBezTo>
                  <a:pt x="39" y="32"/>
                  <a:pt x="39" y="32"/>
                  <a:pt x="39" y="32"/>
                </a:cubicBezTo>
                <a:cubicBezTo>
                  <a:pt x="39" y="22"/>
                  <a:pt x="45" y="10"/>
                  <a:pt x="49" y="3"/>
                </a:cubicBezTo>
                <a:cubicBezTo>
                  <a:pt x="49" y="3"/>
                  <a:pt x="49" y="3"/>
                  <a:pt x="49" y="3"/>
                </a:cubicBezTo>
                <a:cubicBezTo>
                  <a:pt x="36" y="5"/>
                  <a:pt x="23" y="23"/>
                  <a:pt x="21" y="38"/>
                </a:cubicBezTo>
                <a:cubicBezTo>
                  <a:pt x="21" y="38"/>
                  <a:pt x="21" y="38"/>
                  <a:pt x="21" y="38"/>
                </a:cubicBezTo>
                <a:cubicBezTo>
                  <a:pt x="21" y="39"/>
                  <a:pt x="21" y="39"/>
                  <a:pt x="21" y="39"/>
                </a:cubicBezTo>
                <a:cubicBezTo>
                  <a:pt x="20" y="39"/>
                  <a:pt x="20" y="39"/>
                  <a:pt x="20" y="39"/>
                </a:cubicBezTo>
                <a:cubicBezTo>
                  <a:pt x="14" y="41"/>
                  <a:pt x="9" y="43"/>
                  <a:pt x="5" y="46"/>
                </a:cubicBezTo>
                <a:cubicBezTo>
                  <a:pt x="5" y="46"/>
                  <a:pt x="5" y="46"/>
                  <a:pt x="5" y="46"/>
                </a:cubicBezTo>
                <a:cubicBezTo>
                  <a:pt x="9" y="49"/>
                  <a:pt x="14" y="51"/>
                  <a:pt x="20" y="53"/>
                </a:cubicBezTo>
                <a:close/>
              </a:path>
            </a:pathLst>
          </a:cu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lt1"/>
              </a:solidFill>
            </a:endParaRPr>
          </a:p>
        </p:txBody>
      </p:sp>
      <p:sp>
        <p:nvSpPr>
          <p:cNvPr id="16" name="Freeform 16"/>
          <p:cNvSpPr>
            <a:spLocks noEditPoints="1"/>
          </p:cNvSpPr>
          <p:nvPr/>
        </p:nvSpPr>
        <p:spPr bwMode="auto">
          <a:xfrm rot="584553">
            <a:off x="6921656" y="2121309"/>
            <a:ext cx="329045" cy="395273"/>
          </a:xfrm>
          <a:custGeom>
            <a:avLst/>
            <a:gdLst>
              <a:gd name="T0" fmla="*/ 19 w 76"/>
              <a:gd name="T1" fmla="*/ 55 h 91"/>
              <a:gd name="T2" fmla="*/ 2 w 76"/>
              <a:gd name="T3" fmla="*/ 47 h 91"/>
              <a:gd name="T4" fmla="*/ 0 w 76"/>
              <a:gd name="T5" fmla="*/ 46 h 91"/>
              <a:gd name="T6" fmla="*/ 19 w 76"/>
              <a:gd name="T7" fmla="*/ 37 h 91"/>
              <a:gd name="T8" fmla="*/ 51 w 76"/>
              <a:gd name="T9" fmla="*/ 0 h 91"/>
              <a:gd name="T10" fmla="*/ 54 w 76"/>
              <a:gd name="T11" fmla="*/ 0 h 91"/>
              <a:gd name="T12" fmla="*/ 41 w 76"/>
              <a:gd name="T13" fmla="*/ 32 h 91"/>
              <a:gd name="T14" fmla="*/ 42 w 76"/>
              <a:gd name="T15" fmla="*/ 34 h 91"/>
              <a:gd name="T16" fmla="*/ 74 w 76"/>
              <a:gd name="T17" fmla="*/ 30 h 91"/>
              <a:gd name="T18" fmla="*/ 75 w 76"/>
              <a:gd name="T19" fmla="*/ 30 h 91"/>
              <a:gd name="T20" fmla="*/ 76 w 76"/>
              <a:gd name="T21" fmla="*/ 30 h 91"/>
              <a:gd name="T22" fmla="*/ 74 w 76"/>
              <a:gd name="T23" fmla="*/ 46 h 91"/>
              <a:gd name="T24" fmla="*/ 76 w 76"/>
              <a:gd name="T25" fmla="*/ 60 h 91"/>
              <a:gd name="T26" fmla="*/ 75 w 76"/>
              <a:gd name="T27" fmla="*/ 60 h 91"/>
              <a:gd name="T28" fmla="*/ 76 w 76"/>
              <a:gd name="T29" fmla="*/ 61 h 91"/>
              <a:gd name="T30" fmla="*/ 74 w 76"/>
              <a:gd name="T31" fmla="*/ 61 h 91"/>
              <a:gd name="T32" fmla="*/ 41 w 76"/>
              <a:gd name="T33" fmla="*/ 57 h 91"/>
              <a:gd name="T34" fmla="*/ 41 w 76"/>
              <a:gd name="T35" fmla="*/ 59 h 91"/>
              <a:gd name="T36" fmla="*/ 53 w 76"/>
              <a:gd name="T37" fmla="*/ 89 h 91"/>
              <a:gd name="T38" fmla="*/ 54 w 76"/>
              <a:gd name="T39" fmla="*/ 91 h 91"/>
              <a:gd name="T40" fmla="*/ 20 w 76"/>
              <a:gd name="T41" fmla="*/ 53 h 91"/>
              <a:gd name="T42" fmla="*/ 21 w 76"/>
              <a:gd name="T43" fmla="*/ 54 h 91"/>
              <a:gd name="T44" fmla="*/ 50 w 76"/>
              <a:gd name="T45" fmla="*/ 88 h 91"/>
              <a:gd name="T46" fmla="*/ 39 w 76"/>
              <a:gd name="T47" fmla="*/ 59 h 91"/>
              <a:gd name="T48" fmla="*/ 39 w 76"/>
              <a:gd name="T49" fmla="*/ 56 h 91"/>
              <a:gd name="T50" fmla="*/ 40 w 76"/>
              <a:gd name="T51" fmla="*/ 55 h 91"/>
              <a:gd name="T52" fmla="*/ 73 w 76"/>
              <a:gd name="T53" fmla="*/ 59 h 91"/>
              <a:gd name="T54" fmla="*/ 71 w 76"/>
              <a:gd name="T55" fmla="*/ 46 h 91"/>
              <a:gd name="T56" fmla="*/ 73 w 76"/>
              <a:gd name="T57" fmla="*/ 33 h 91"/>
              <a:gd name="T58" fmla="*/ 41 w 76"/>
              <a:gd name="T59" fmla="*/ 37 h 91"/>
              <a:gd name="T60" fmla="*/ 39 w 76"/>
              <a:gd name="T61" fmla="*/ 36 h 91"/>
              <a:gd name="T62" fmla="*/ 39 w 76"/>
              <a:gd name="T63" fmla="*/ 32 h 91"/>
              <a:gd name="T64" fmla="*/ 49 w 76"/>
              <a:gd name="T65" fmla="*/ 3 h 91"/>
              <a:gd name="T66" fmla="*/ 21 w 76"/>
              <a:gd name="T67" fmla="*/ 38 h 91"/>
              <a:gd name="T68" fmla="*/ 20 w 76"/>
              <a:gd name="T69" fmla="*/ 39 h 91"/>
              <a:gd name="T70" fmla="*/ 5 w 76"/>
              <a:gd name="T7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91">
                <a:moveTo>
                  <a:pt x="52" y="91"/>
                </a:moveTo>
                <a:cubicBezTo>
                  <a:pt x="37" y="90"/>
                  <a:pt x="22" y="72"/>
                  <a:pt x="19" y="55"/>
                </a:cubicBezTo>
                <a:cubicBezTo>
                  <a:pt x="19" y="55"/>
                  <a:pt x="19" y="55"/>
                  <a:pt x="19" y="55"/>
                </a:cubicBezTo>
                <a:cubicBezTo>
                  <a:pt x="12" y="53"/>
                  <a:pt x="6" y="50"/>
                  <a:pt x="2" y="47"/>
                </a:cubicBezTo>
                <a:cubicBezTo>
                  <a:pt x="2" y="47"/>
                  <a:pt x="2" y="47"/>
                  <a:pt x="2" y="47"/>
                </a:cubicBezTo>
                <a:cubicBezTo>
                  <a:pt x="0" y="46"/>
                  <a:pt x="0" y="46"/>
                  <a:pt x="0" y="46"/>
                </a:cubicBezTo>
                <a:cubicBezTo>
                  <a:pt x="2" y="45"/>
                  <a:pt x="2" y="45"/>
                  <a:pt x="2" y="45"/>
                </a:cubicBezTo>
                <a:cubicBezTo>
                  <a:pt x="6" y="41"/>
                  <a:pt x="12" y="39"/>
                  <a:pt x="19" y="37"/>
                </a:cubicBezTo>
                <a:cubicBezTo>
                  <a:pt x="19" y="37"/>
                  <a:pt x="19" y="37"/>
                  <a:pt x="19" y="37"/>
                </a:cubicBezTo>
                <a:cubicBezTo>
                  <a:pt x="22" y="20"/>
                  <a:pt x="36" y="1"/>
                  <a:pt x="51" y="0"/>
                </a:cubicBezTo>
                <a:cubicBezTo>
                  <a:pt x="51" y="0"/>
                  <a:pt x="51" y="0"/>
                  <a:pt x="51" y="0"/>
                </a:cubicBezTo>
                <a:cubicBezTo>
                  <a:pt x="54" y="0"/>
                  <a:pt x="54" y="0"/>
                  <a:pt x="54" y="0"/>
                </a:cubicBezTo>
                <a:cubicBezTo>
                  <a:pt x="52" y="2"/>
                  <a:pt x="52" y="2"/>
                  <a:pt x="52" y="2"/>
                </a:cubicBezTo>
                <a:cubicBezTo>
                  <a:pt x="49" y="8"/>
                  <a:pt x="41" y="22"/>
                  <a:pt x="41" y="32"/>
                </a:cubicBezTo>
                <a:cubicBezTo>
                  <a:pt x="41" y="32"/>
                  <a:pt x="41" y="32"/>
                  <a:pt x="41" y="32"/>
                </a:cubicBezTo>
                <a:cubicBezTo>
                  <a:pt x="41" y="33"/>
                  <a:pt x="42" y="34"/>
                  <a:pt x="42" y="34"/>
                </a:cubicBezTo>
                <a:cubicBezTo>
                  <a:pt x="42" y="34"/>
                  <a:pt x="42" y="34"/>
                  <a:pt x="42" y="34"/>
                </a:cubicBezTo>
                <a:cubicBezTo>
                  <a:pt x="49" y="33"/>
                  <a:pt x="68" y="30"/>
                  <a:pt x="74" y="30"/>
                </a:cubicBezTo>
                <a:cubicBezTo>
                  <a:pt x="74" y="30"/>
                  <a:pt x="74" y="30"/>
                  <a:pt x="74" y="30"/>
                </a:cubicBezTo>
                <a:cubicBezTo>
                  <a:pt x="74" y="30"/>
                  <a:pt x="74" y="30"/>
                  <a:pt x="75" y="30"/>
                </a:cubicBezTo>
                <a:cubicBezTo>
                  <a:pt x="75" y="30"/>
                  <a:pt x="75" y="30"/>
                  <a:pt x="75" y="30"/>
                </a:cubicBezTo>
                <a:cubicBezTo>
                  <a:pt x="76" y="30"/>
                  <a:pt x="76" y="30"/>
                  <a:pt x="76" y="30"/>
                </a:cubicBezTo>
                <a:cubicBezTo>
                  <a:pt x="76" y="32"/>
                  <a:pt x="76" y="32"/>
                  <a:pt x="76" y="32"/>
                </a:cubicBezTo>
                <a:cubicBezTo>
                  <a:pt x="74" y="36"/>
                  <a:pt x="74" y="41"/>
                  <a:pt x="74" y="46"/>
                </a:cubicBezTo>
                <a:cubicBezTo>
                  <a:pt x="74" y="46"/>
                  <a:pt x="74" y="46"/>
                  <a:pt x="74" y="46"/>
                </a:cubicBezTo>
                <a:cubicBezTo>
                  <a:pt x="74" y="51"/>
                  <a:pt x="74" y="56"/>
                  <a:pt x="76" y="60"/>
                </a:cubicBezTo>
                <a:cubicBezTo>
                  <a:pt x="76" y="60"/>
                  <a:pt x="76" y="60"/>
                  <a:pt x="76" y="60"/>
                </a:cubicBezTo>
                <a:cubicBezTo>
                  <a:pt x="75" y="60"/>
                  <a:pt x="75" y="60"/>
                  <a:pt x="75" y="60"/>
                </a:cubicBezTo>
                <a:cubicBezTo>
                  <a:pt x="76" y="60"/>
                  <a:pt x="76" y="60"/>
                  <a:pt x="76" y="60"/>
                </a:cubicBezTo>
                <a:cubicBezTo>
                  <a:pt x="76" y="61"/>
                  <a:pt x="76" y="61"/>
                  <a:pt x="76" y="61"/>
                </a:cubicBezTo>
                <a:cubicBezTo>
                  <a:pt x="75" y="61"/>
                  <a:pt x="75" y="61"/>
                  <a:pt x="75" y="61"/>
                </a:cubicBezTo>
                <a:cubicBezTo>
                  <a:pt x="74" y="61"/>
                  <a:pt x="74" y="61"/>
                  <a:pt x="74" y="61"/>
                </a:cubicBezTo>
                <a:cubicBezTo>
                  <a:pt x="74" y="61"/>
                  <a:pt x="74" y="61"/>
                  <a:pt x="74" y="61"/>
                </a:cubicBezTo>
                <a:cubicBezTo>
                  <a:pt x="68" y="61"/>
                  <a:pt x="49" y="58"/>
                  <a:pt x="41" y="57"/>
                </a:cubicBezTo>
                <a:cubicBezTo>
                  <a:pt x="41" y="57"/>
                  <a:pt x="41" y="57"/>
                  <a:pt x="41" y="57"/>
                </a:cubicBezTo>
                <a:cubicBezTo>
                  <a:pt x="41" y="58"/>
                  <a:pt x="41" y="58"/>
                  <a:pt x="41" y="59"/>
                </a:cubicBezTo>
                <a:cubicBezTo>
                  <a:pt x="41" y="59"/>
                  <a:pt x="41" y="59"/>
                  <a:pt x="41" y="59"/>
                </a:cubicBezTo>
                <a:cubicBezTo>
                  <a:pt x="41" y="69"/>
                  <a:pt x="50" y="83"/>
                  <a:pt x="53" y="89"/>
                </a:cubicBezTo>
                <a:cubicBezTo>
                  <a:pt x="53" y="89"/>
                  <a:pt x="53" y="89"/>
                  <a:pt x="53" y="89"/>
                </a:cubicBezTo>
                <a:cubicBezTo>
                  <a:pt x="54" y="91"/>
                  <a:pt x="54" y="91"/>
                  <a:pt x="54" y="91"/>
                </a:cubicBezTo>
                <a:cubicBezTo>
                  <a:pt x="52" y="91"/>
                  <a:pt x="52" y="91"/>
                  <a:pt x="52" y="91"/>
                </a:cubicBezTo>
                <a:close/>
                <a:moveTo>
                  <a:pt x="20" y="53"/>
                </a:moveTo>
                <a:cubicBezTo>
                  <a:pt x="21" y="53"/>
                  <a:pt x="21" y="53"/>
                  <a:pt x="21" y="53"/>
                </a:cubicBezTo>
                <a:cubicBezTo>
                  <a:pt x="21" y="54"/>
                  <a:pt x="21" y="54"/>
                  <a:pt x="21" y="54"/>
                </a:cubicBezTo>
                <a:cubicBezTo>
                  <a:pt x="24" y="69"/>
                  <a:pt x="37" y="85"/>
                  <a:pt x="50" y="88"/>
                </a:cubicBezTo>
                <a:cubicBezTo>
                  <a:pt x="50" y="88"/>
                  <a:pt x="50" y="88"/>
                  <a:pt x="50" y="88"/>
                </a:cubicBezTo>
                <a:cubicBezTo>
                  <a:pt x="46" y="81"/>
                  <a:pt x="39" y="69"/>
                  <a:pt x="39" y="59"/>
                </a:cubicBezTo>
                <a:cubicBezTo>
                  <a:pt x="39" y="59"/>
                  <a:pt x="39" y="59"/>
                  <a:pt x="39" y="59"/>
                </a:cubicBezTo>
                <a:cubicBezTo>
                  <a:pt x="39" y="58"/>
                  <a:pt x="39" y="57"/>
                  <a:pt x="39" y="56"/>
                </a:cubicBezTo>
                <a:cubicBezTo>
                  <a:pt x="39" y="56"/>
                  <a:pt x="39" y="56"/>
                  <a:pt x="39" y="56"/>
                </a:cubicBezTo>
                <a:cubicBezTo>
                  <a:pt x="39" y="54"/>
                  <a:pt x="39" y="54"/>
                  <a:pt x="39" y="54"/>
                </a:cubicBezTo>
                <a:cubicBezTo>
                  <a:pt x="40" y="55"/>
                  <a:pt x="40" y="55"/>
                  <a:pt x="40" y="55"/>
                </a:cubicBezTo>
                <a:cubicBezTo>
                  <a:pt x="46" y="56"/>
                  <a:pt x="66" y="59"/>
                  <a:pt x="73" y="59"/>
                </a:cubicBezTo>
                <a:cubicBezTo>
                  <a:pt x="73" y="59"/>
                  <a:pt x="73" y="59"/>
                  <a:pt x="73" y="59"/>
                </a:cubicBezTo>
                <a:cubicBezTo>
                  <a:pt x="72" y="55"/>
                  <a:pt x="71" y="50"/>
                  <a:pt x="71" y="46"/>
                </a:cubicBezTo>
                <a:cubicBezTo>
                  <a:pt x="71" y="46"/>
                  <a:pt x="71" y="46"/>
                  <a:pt x="71" y="46"/>
                </a:cubicBezTo>
                <a:cubicBezTo>
                  <a:pt x="71" y="41"/>
                  <a:pt x="72" y="37"/>
                  <a:pt x="73" y="33"/>
                </a:cubicBezTo>
                <a:cubicBezTo>
                  <a:pt x="73" y="33"/>
                  <a:pt x="73" y="33"/>
                  <a:pt x="73" y="33"/>
                </a:cubicBezTo>
                <a:cubicBezTo>
                  <a:pt x="66" y="33"/>
                  <a:pt x="47" y="36"/>
                  <a:pt x="41" y="37"/>
                </a:cubicBezTo>
                <a:cubicBezTo>
                  <a:pt x="41" y="37"/>
                  <a:pt x="41" y="37"/>
                  <a:pt x="41" y="37"/>
                </a:cubicBezTo>
                <a:cubicBezTo>
                  <a:pt x="40" y="37"/>
                  <a:pt x="40" y="37"/>
                  <a:pt x="40" y="37"/>
                </a:cubicBezTo>
                <a:cubicBezTo>
                  <a:pt x="39" y="36"/>
                  <a:pt x="39" y="36"/>
                  <a:pt x="39" y="36"/>
                </a:cubicBezTo>
                <a:cubicBezTo>
                  <a:pt x="39" y="35"/>
                  <a:pt x="39" y="33"/>
                  <a:pt x="39" y="32"/>
                </a:cubicBezTo>
                <a:cubicBezTo>
                  <a:pt x="39" y="32"/>
                  <a:pt x="39" y="32"/>
                  <a:pt x="39" y="32"/>
                </a:cubicBezTo>
                <a:cubicBezTo>
                  <a:pt x="39" y="22"/>
                  <a:pt x="45" y="10"/>
                  <a:pt x="49" y="3"/>
                </a:cubicBezTo>
                <a:cubicBezTo>
                  <a:pt x="49" y="3"/>
                  <a:pt x="49" y="3"/>
                  <a:pt x="49" y="3"/>
                </a:cubicBezTo>
                <a:cubicBezTo>
                  <a:pt x="36" y="5"/>
                  <a:pt x="23" y="23"/>
                  <a:pt x="21" y="38"/>
                </a:cubicBezTo>
                <a:cubicBezTo>
                  <a:pt x="21" y="38"/>
                  <a:pt x="21" y="38"/>
                  <a:pt x="21" y="38"/>
                </a:cubicBezTo>
                <a:cubicBezTo>
                  <a:pt x="21" y="39"/>
                  <a:pt x="21" y="39"/>
                  <a:pt x="21" y="39"/>
                </a:cubicBezTo>
                <a:cubicBezTo>
                  <a:pt x="20" y="39"/>
                  <a:pt x="20" y="39"/>
                  <a:pt x="20" y="39"/>
                </a:cubicBezTo>
                <a:cubicBezTo>
                  <a:pt x="14" y="41"/>
                  <a:pt x="9" y="43"/>
                  <a:pt x="5" y="46"/>
                </a:cubicBezTo>
                <a:cubicBezTo>
                  <a:pt x="5" y="46"/>
                  <a:pt x="5" y="46"/>
                  <a:pt x="5" y="46"/>
                </a:cubicBezTo>
                <a:cubicBezTo>
                  <a:pt x="9" y="49"/>
                  <a:pt x="14" y="51"/>
                  <a:pt x="20" y="53"/>
                </a:cubicBezTo>
                <a:close/>
              </a:path>
            </a:pathLst>
          </a:cu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lt1"/>
              </a:solidFill>
            </a:endParaRPr>
          </a:p>
        </p:txBody>
      </p:sp>
      <p:grpSp>
        <p:nvGrpSpPr>
          <p:cNvPr id="17" name="组合 16"/>
          <p:cNvGrpSpPr/>
          <p:nvPr/>
        </p:nvGrpSpPr>
        <p:grpSpPr>
          <a:xfrm>
            <a:off x="2929732" y="2786867"/>
            <a:ext cx="932180" cy="1054100"/>
            <a:chOff x="2387669" y="1429930"/>
            <a:chExt cx="699226" cy="790575"/>
          </a:xfrm>
        </p:grpSpPr>
        <p:grpSp>
          <p:nvGrpSpPr>
            <p:cNvPr id="18" name="组合 17"/>
            <p:cNvGrpSpPr/>
            <p:nvPr/>
          </p:nvGrpSpPr>
          <p:grpSpPr>
            <a:xfrm>
              <a:off x="2411760" y="1490614"/>
              <a:ext cx="648072" cy="648072"/>
              <a:chOff x="1907704" y="1131590"/>
              <a:chExt cx="1008112" cy="1008112"/>
            </a:xfrm>
          </p:grpSpPr>
          <p:sp>
            <p:nvSpPr>
              <p:cNvPr id="20" name="矩形 19"/>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21" name="直接连接符 20"/>
              <p:cNvCxnSpPr>
                <a:stCxn id="20" idx="1"/>
                <a:endCxn id="20"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2387669" y="1429930"/>
              <a:ext cx="699226" cy="790575"/>
            </a:xfrm>
            <a:prstGeom prst="rect">
              <a:avLst/>
            </a:prstGeom>
          </p:spPr>
          <p:txBody>
            <a:bodyPr wrap="none">
              <a:spAutoFit/>
            </a:bodyPr>
            <a:lstStyle/>
            <a:p>
              <a:pPr algn="ctr"/>
              <a:r>
                <a:rPr lang="zh-CN" altLang="zh-CN" sz="5900" dirty="0">
                  <a:solidFill>
                    <a:schemeClr val="bg1">
                      <a:alpha val="79000"/>
                    </a:schemeClr>
                  </a:solidFill>
                  <a:latin typeface="+mj-ea"/>
                  <a:ea typeface="+mj-ea"/>
                </a:rPr>
                <a:t>选</a:t>
              </a:r>
              <a:endParaRPr lang="zh-CN" altLang="zh-CN" sz="5900" dirty="0">
                <a:solidFill>
                  <a:schemeClr val="bg1">
                    <a:alpha val="79000"/>
                  </a:schemeClr>
                </a:solidFill>
                <a:latin typeface="+mj-ea"/>
                <a:ea typeface="+mj-ea"/>
              </a:endParaRPr>
            </a:p>
          </p:txBody>
        </p:sp>
      </p:grpSp>
      <p:grpSp>
        <p:nvGrpSpPr>
          <p:cNvPr id="23" name="组合 22"/>
          <p:cNvGrpSpPr/>
          <p:nvPr/>
        </p:nvGrpSpPr>
        <p:grpSpPr>
          <a:xfrm>
            <a:off x="3927406" y="2786867"/>
            <a:ext cx="932180" cy="1054100"/>
            <a:chOff x="3136593" y="1429930"/>
            <a:chExt cx="699226" cy="790575"/>
          </a:xfrm>
        </p:grpSpPr>
        <p:grpSp>
          <p:nvGrpSpPr>
            <p:cNvPr id="24" name="组合 23"/>
            <p:cNvGrpSpPr/>
            <p:nvPr/>
          </p:nvGrpSpPr>
          <p:grpSpPr>
            <a:xfrm>
              <a:off x="3160683" y="1490614"/>
              <a:ext cx="648072" cy="648072"/>
              <a:chOff x="1907704" y="1131590"/>
              <a:chExt cx="1008112" cy="1008112"/>
            </a:xfrm>
          </p:grpSpPr>
          <p:sp>
            <p:nvSpPr>
              <p:cNvPr id="26" name="矩形 25"/>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27" name="直接连接符 26"/>
              <p:cNvCxnSpPr>
                <a:stCxn id="26" idx="1"/>
                <a:endCxn id="26"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3136593" y="1429930"/>
              <a:ext cx="699226" cy="790575"/>
            </a:xfrm>
            <a:prstGeom prst="rect">
              <a:avLst/>
            </a:prstGeom>
          </p:spPr>
          <p:txBody>
            <a:bodyPr wrap="none">
              <a:spAutoFit/>
            </a:bodyPr>
            <a:lstStyle/>
            <a:p>
              <a:pPr algn="ctr"/>
              <a:r>
                <a:rPr lang="zh-CN" altLang="en-US" sz="5900" dirty="0">
                  <a:solidFill>
                    <a:schemeClr val="bg1">
                      <a:alpha val="79000"/>
                    </a:schemeClr>
                  </a:solidFill>
                  <a:latin typeface="+mj-ea"/>
                  <a:ea typeface="+mj-ea"/>
                </a:rPr>
                <a:t>题</a:t>
              </a:r>
              <a:endParaRPr lang="zh-CN" altLang="en-US" sz="5900" dirty="0">
                <a:solidFill>
                  <a:schemeClr val="bg1">
                    <a:alpha val="79000"/>
                  </a:schemeClr>
                </a:solidFill>
                <a:latin typeface="+mj-ea"/>
                <a:ea typeface="+mj-ea"/>
              </a:endParaRPr>
            </a:p>
          </p:txBody>
        </p:sp>
      </p:grpSp>
      <p:grpSp>
        <p:nvGrpSpPr>
          <p:cNvPr id="29" name="组合 28"/>
          <p:cNvGrpSpPr/>
          <p:nvPr/>
        </p:nvGrpSpPr>
        <p:grpSpPr>
          <a:xfrm>
            <a:off x="5958319" y="2786867"/>
            <a:ext cx="932180" cy="1054100"/>
            <a:chOff x="3915722" y="1429930"/>
            <a:chExt cx="699226" cy="790575"/>
          </a:xfrm>
        </p:grpSpPr>
        <p:grpSp>
          <p:nvGrpSpPr>
            <p:cNvPr id="30" name="组合 29"/>
            <p:cNvGrpSpPr/>
            <p:nvPr/>
          </p:nvGrpSpPr>
          <p:grpSpPr>
            <a:xfrm>
              <a:off x="3939813" y="1490614"/>
              <a:ext cx="648072" cy="648072"/>
              <a:chOff x="1907704" y="1131590"/>
              <a:chExt cx="1008112" cy="1008112"/>
            </a:xfrm>
          </p:grpSpPr>
          <p:sp>
            <p:nvSpPr>
              <p:cNvPr id="32" name="矩形 31"/>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33" name="直接连接符 32"/>
              <p:cNvCxnSpPr>
                <a:stCxn id="32" idx="1"/>
                <a:endCxn id="32"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0"/>
                <a:endCxn id="32"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3915722" y="1429930"/>
              <a:ext cx="699226" cy="790575"/>
            </a:xfrm>
            <a:prstGeom prst="rect">
              <a:avLst/>
            </a:prstGeom>
          </p:spPr>
          <p:txBody>
            <a:bodyPr wrap="none">
              <a:spAutoFit/>
            </a:bodyPr>
            <a:lstStyle/>
            <a:p>
              <a:pPr algn="ctr"/>
              <a:r>
                <a:rPr lang="zh-CN" altLang="en-US" sz="5900" dirty="0">
                  <a:solidFill>
                    <a:schemeClr val="bg1">
                      <a:alpha val="79000"/>
                    </a:schemeClr>
                  </a:solidFill>
                  <a:latin typeface="+mj-ea"/>
                  <a:ea typeface="+mj-ea"/>
                </a:rPr>
                <a:t>景</a:t>
              </a:r>
              <a:endParaRPr lang="zh-CN" altLang="en-US" sz="5900" dirty="0">
                <a:solidFill>
                  <a:schemeClr val="bg1">
                    <a:alpha val="79000"/>
                  </a:schemeClr>
                </a:solidFill>
                <a:latin typeface="+mj-ea"/>
                <a:ea typeface="+mj-ea"/>
              </a:endParaRPr>
            </a:p>
          </p:txBody>
        </p:sp>
      </p:grpSp>
      <p:grpSp>
        <p:nvGrpSpPr>
          <p:cNvPr id="35" name="组合 34"/>
          <p:cNvGrpSpPr/>
          <p:nvPr/>
        </p:nvGrpSpPr>
        <p:grpSpPr>
          <a:xfrm>
            <a:off x="6969329" y="2786867"/>
            <a:ext cx="932180" cy="1054100"/>
            <a:chOff x="4679733" y="1429930"/>
            <a:chExt cx="699226" cy="790575"/>
          </a:xfrm>
        </p:grpSpPr>
        <p:grpSp>
          <p:nvGrpSpPr>
            <p:cNvPr id="36" name="组合 35"/>
            <p:cNvGrpSpPr/>
            <p:nvPr/>
          </p:nvGrpSpPr>
          <p:grpSpPr>
            <a:xfrm>
              <a:off x="4703824" y="1490614"/>
              <a:ext cx="648072" cy="648072"/>
              <a:chOff x="1907704" y="1131590"/>
              <a:chExt cx="1008112" cy="1008112"/>
            </a:xfrm>
          </p:grpSpPr>
          <p:sp>
            <p:nvSpPr>
              <p:cNvPr id="38" name="矩形 37"/>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39" name="直接连接符 38"/>
              <p:cNvCxnSpPr>
                <a:stCxn id="38" idx="1"/>
                <a:endCxn id="38"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0"/>
                <a:endCxn id="38"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4679733" y="1429930"/>
              <a:ext cx="699226" cy="790575"/>
            </a:xfrm>
            <a:prstGeom prst="rect">
              <a:avLst/>
            </a:prstGeom>
          </p:spPr>
          <p:txBody>
            <a:bodyPr wrap="none">
              <a:spAutoFit/>
            </a:bodyPr>
            <a:lstStyle/>
            <a:p>
              <a:pPr algn="ctr"/>
              <a:r>
                <a:rPr lang="zh-CN" altLang="en-US" sz="5900" dirty="0">
                  <a:solidFill>
                    <a:schemeClr val="bg1">
                      <a:alpha val="79000"/>
                    </a:schemeClr>
                  </a:solidFill>
                  <a:latin typeface="+mj-ea"/>
                  <a:ea typeface="+mj-ea"/>
                </a:rPr>
                <a:t>及</a:t>
              </a:r>
              <a:endParaRPr lang="zh-CN" altLang="en-US" sz="5900" dirty="0">
                <a:solidFill>
                  <a:schemeClr val="bg1">
                    <a:alpha val="79000"/>
                  </a:schemeClr>
                </a:solidFill>
                <a:latin typeface="+mj-ea"/>
                <a:ea typeface="+mj-ea"/>
              </a:endParaRPr>
            </a:p>
          </p:txBody>
        </p:sp>
      </p:grpSp>
      <p:grpSp>
        <p:nvGrpSpPr>
          <p:cNvPr id="41" name="组合 40"/>
          <p:cNvGrpSpPr/>
          <p:nvPr/>
        </p:nvGrpSpPr>
        <p:grpSpPr>
          <a:xfrm>
            <a:off x="8017804" y="2786867"/>
            <a:ext cx="932180" cy="1054100"/>
            <a:chOff x="5414732" y="1429930"/>
            <a:chExt cx="699226" cy="790575"/>
          </a:xfrm>
        </p:grpSpPr>
        <p:grpSp>
          <p:nvGrpSpPr>
            <p:cNvPr id="42" name="组合 41"/>
            <p:cNvGrpSpPr/>
            <p:nvPr/>
          </p:nvGrpSpPr>
          <p:grpSpPr>
            <a:xfrm>
              <a:off x="5438823" y="1490614"/>
              <a:ext cx="648072" cy="648072"/>
              <a:chOff x="1907704" y="1131590"/>
              <a:chExt cx="1008112" cy="1008112"/>
            </a:xfrm>
          </p:grpSpPr>
          <p:sp>
            <p:nvSpPr>
              <p:cNvPr id="44" name="矩形 43"/>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45" name="直接连接符 44"/>
              <p:cNvCxnSpPr>
                <a:stCxn id="44" idx="1"/>
                <a:endCxn id="44"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4" idx="0"/>
                <a:endCxn id="44"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5414732" y="1429930"/>
              <a:ext cx="699226" cy="790575"/>
            </a:xfrm>
            <a:prstGeom prst="rect">
              <a:avLst/>
            </a:prstGeom>
          </p:spPr>
          <p:txBody>
            <a:bodyPr wrap="none">
              <a:spAutoFit/>
            </a:bodyPr>
            <a:lstStyle/>
            <a:p>
              <a:pPr algn="ctr"/>
              <a:r>
                <a:rPr lang="zh-CN" altLang="en-US" sz="5900" dirty="0">
                  <a:solidFill>
                    <a:schemeClr val="bg1">
                      <a:alpha val="79000"/>
                    </a:schemeClr>
                  </a:solidFill>
                  <a:latin typeface="+mj-ea"/>
                  <a:ea typeface="+mj-ea"/>
                </a:rPr>
                <a:t>意</a:t>
              </a:r>
              <a:endParaRPr lang="zh-CN" altLang="en-US" sz="5900" dirty="0">
                <a:solidFill>
                  <a:schemeClr val="bg1">
                    <a:alpha val="79000"/>
                  </a:schemeClr>
                </a:solidFill>
                <a:latin typeface="+mj-ea"/>
                <a:ea typeface="+mj-ea"/>
              </a:endParaRPr>
            </a:p>
          </p:txBody>
        </p:sp>
      </p:grpSp>
      <p:sp>
        <p:nvSpPr>
          <p:cNvPr id="47" name="TextBox 46"/>
          <p:cNvSpPr txBox="1"/>
          <p:nvPr/>
        </p:nvSpPr>
        <p:spPr>
          <a:xfrm>
            <a:off x="4020845" y="4234382"/>
            <a:ext cx="4357370" cy="414020"/>
          </a:xfrm>
          <a:prstGeom prst="rect">
            <a:avLst/>
          </a:prstGeom>
          <a:noFill/>
        </p:spPr>
        <p:txBody>
          <a:bodyPr wrap="none" lIns="121908" tIns="60954" rIns="121908" bIns="60954" rtlCol="0">
            <a:spAutoFit/>
          </a:bodyPr>
          <a:lstStyle/>
          <a:p>
            <a:pPr algn="ctr"/>
            <a:r>
              <a:rPr lang="zh-CN" altLang="en-US" dirty="0">
                <a:solidFill>
                  <a:schemeClr val="bg1">
                    <a:alpha val="70000"/>
                  </a:schemeClr>
                </a:solidFill>
                <a:latin typeface="+mj-ea"/>
                <a:ea typeface="+mj-ea"/>
              </a:rPr>
              <a:t>网站开发环境，选题的背景，选题的意义</a:t>
            </a:r>
            <a:endParaRPr lang="zh-CN" altLang="en-US" dirty="0">
              <a:solidFill>
                <a:schemeClr val="bg1">
                  <a:alpha val="70000"/>
                </a:schemeClr>
              </a:solidFill>
              <a:latin typeface="+mj-ea"/>
              <a:ea typeface="+mj-ea"/>
            </a:endParaRPr>
          </a:p>
        </p:txBody>
      </p:sp>
      <p:pic>
        <p:nvPicPr>
          <p:cNvPr id="48" name="Picture 3" descr="C:\Users\ABC\Desktop\GR-010 (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43137" y="3623219"/>
            <a:ext cx="1252904" cy="67733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ABC\Desktop\GR-010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272" y="3820144"/>
            <a:ext cx="7391859" cy="45666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组合 49"/>
          <p:cNvGrpSpPr/>
          <p:nvPr/>
        </p:nvGrpSpPr>
        <p:grpSpPr>
          <a:xfrm>
            <a:off x="4973343" y="2786867"/>
            <a:ext cx="932180" cy="1054100"/>
            <a:chOff x="3136592" y="1429930"/>
            <a:chExt cx="699226" cy="790575"/>
          </a:xfrm>
        </p:grpSpPr>
        <p:grpSp>
          <p:nvGrpSpPr>
            <p:cNvPr id="51" name="组合 50"/>
            <p:cNvGrpSpPr/>
            <p:nvPr/>
          </p:nvGrpSpPr>
          <p:grpSpPr>
            <a:xfrm>
              <a:off x="3160683" y="1490614"/>
              <a:ext cx="648072" cy="648072"/>
              <a:chOff x="1907704" y="1131590"/>
              <a:chExt cx="1008112" cy="1008112"/>
            </a:xfrm>
          </p:grpSpPr>
          <p:sp>
            <p:nvSpPr>
              <p:cNvPr id="53" name="矩形 52"/>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54" name="直接连接符 53"/>
              <p:cNvCxnSpPr>
                <a:stCxn id="53" idx="1"/>
                <a:endCxn id="53"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3" idx="0"/>
                <a:endCxn id="53"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3136592" y="1429930"/>
              <a:ext cx="699226" cy="790575"/>
            </a:xfrm>
            <a:prstGeom prst="rect">
              <a:avLst/>
            </a:prstGeom>
          </p:spPr>
          <p:txBody>
            <a:bodyPr wrap="none">
              <a:spAutoFit/>
            </a:bodyPr>
            <a:lstStyle/>
            <a:p>
              <a:pPr algn="ctr"/>
              <a:r>
                <a:rPr lang="zh-CN" altLang="en-US" sz="5900" dirty="0">
                  <a:solidFill>
                    <a:schemeClr val="bg1">
                      <a:alpha val="79000"/>
                    </a:schemeClr>
                  </a:solidFill>
                  <a:latin typeface="+mj-ea"/>
                  <a:ea typeface="+mj-ea"/>
                </a:rPr>
                <a:t>背</a:t>
              </a:r>
              <a:endParaRPr lang="zh-CN" altLang="en-US" sz="5900" dirty="0">
                <a:solidFill>
                  <a:schemeClr val="bg1">
                    <a:alpha val="79000"/>
                  </a:schemeClr>
                </a:solidFill>
                <a:latin typeface="+mj-ea"/>
                <a:ea typeface="+mj-ea"/>
              </a:endParaRPr>
            </a:p>
          </p:txBody>
        </p:sp>
      </p:grpSp>
      <p:grpSp>
        <p:nvGrpSpPr>
          <p:cNvPr id="56" name="组合 55"/>
          <p:cNvGrpSpPr/>
          <p:nvPr/>
        </p:nvGrpSpPr>
        <p:grpSpPr>
          <a:xfrm>
            <a:off x="9024914" y="2786867"/>
            <a:ext cx="932180" cy="1054100"/>
            <a:chOff x="5414732" y="1429930"/>
            <a:chExt cx="699226" cy="790575"/>
          </a:xfrm>
        </p:grpSpPr>
        <p:grpSp>
          <p:nvGrpSpPr>
            <p:cNvPr id="57" name="组合 56"/>
            <p:cNvGrpSpPr/>
            <p:nvPr/>
          </p:nvGrpSpPr>
          <p:grpSpPr>
            <a:xfrm>
              <a:off x="5438823" y="1490614"/>
              <a:ext cx="648072" cy="648072"/>
              <a:chOff x="1907704" y="1131590"/>
              <a:chExt cx="1008112" cy="1008112"/>
            </a:xfrm>
          </p:grpSpPr>
          <p:sp>
            <p:nvSpPr>
              <p:cNvPr id="58" name="矩形 57"/>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alpha val="79000"/>
                    </a:schemeClr>
                  </a:solidFill>
                </a:endParaRPr>
              </a:p>
            </p:txBody>
          </p:sp>
          <p:cxnSp>
            <p:nvCxnSpPr>
              <p:cNvPr id="59" name="直接连接符 58"/>
              <p:cNvCxnSpPr>
                <a:stCxn id="58" idx="1"/>
                <a:endCxn id="58"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58" idx="0"/>
                <a:endCxn id="58"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5414732" y="1429930"/>
              <a:ext cx="699226" cy="790575"/>
            </a:xfrm>
            <a:prstGeom prst="rect">
              <a:avLst/>
            </a:prstGeom>
          </p:spPr>
          <p:txBody>
            <a:bodyPr wrap="none">
              <a:spAutoFit/>
            </a:bodyPr>
            <a:p>
              <a:pPr algn="ctr"/>
              <a:r>
                <a:rPr lang="zh-CN" altLang="en-US" sz="5900" dirty="0">
                  <a:solidFill>
                    <a:schemeClr val="bg1">
                      <a:alpha val="79000"/>
                    </a:schemeClr>
                  </a:solidFill>
                  <a:latin typeface="+mj-ea"/>
                  <a:ea typeface="+mj-ea"/>
                </a:rPr>
                <a:t>义</a:t>
              </a:r>
              <a:endParaRPr lang="zh-CN" altLang="en-US" sz="5900" dirty="0">
                <a:solidFill>
                  <a:schemeClr val="bg1">
                    <a:alpha val="79000"/>
                  </a:schemeClr>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40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6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8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10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120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par>
                                <p:cTn id="31" presetID="22" presetClass="entr" presetSubtype="8" fill="hold" nodeType="withEffect">
                                  <p:stCondLst>
                                    <p:cond delay="1600"/>
                                  </p:stCondLst>
                                  <p:childTnLst>
                                    <p:set>
                                      <p:cBhvr>
                                        <p:cTn id="32" dur="1" fill="hold">
                                          <p:stCondLst>
                                            <p:cond delay="0"/>
                                          </p:stCondLst>
                                        </p:cTn>
                                        <p:tgtEl>
                                          <p:spTgt spid="49"/>
                                        </p:tgtEl>
                                        <p:attrNameLst>
                                          <p:attrName>style.visibility</p:attrName>
                                        </p:attrNameLst>
                                      </p:cBhvr>
                                      <p:to>
                                        <p:strVal val="visible"/>
                                      </p:to>
                                    </p:set>
                                    <p:animEffect transition="in" filter="wipe(left)">
                                      <p:cBhvr>
                                        <p:cTn id="33" dur="1000"/>
                                        <p:tgtEl>
                                          <p:spTgt spid="49"/>
                                        </p:tgtEl>
                                      </p:cBhvr>
                                    </p:animEffect>
                                  </p:childTnLst>
                                </p:cTn>
                              </p:par>
                              <p:par>
                                <p:cTn id="34" presetID="1" presetClass="entr" presetSubtype="0" fill="hold" nodeType="withEffect">
                                  <p:stCondLst>
                                    <p:cond delay="1600"/>
                                  </p:stCondLst>
                                  <p:childTnLst>
                                    <p:set>
                                      <p:cBhvr>
                                        <p:cTn id="35" dur="1" fill="hold">
                                          <p:stCondLst>
                                            <p:cond delay="0"/>
                                          </p:stCondLst>
                                        </p:cTn>
                                        <p:tgtEl>
                                          <p:spTgt spid="48"/>
                                        </p:tgtEl>
                                        <p:attrNameLst>
                                          <p:attrName>style.visibility</p:attrName>
                                        </p:attrNameLst>
                                      </p:cBhvr>
                                      <p:to>
                                        <p:strVal val="visible"/>
                                      </p:to>
                                    </p:set>
                                  </p:childTnLst>
                                </p:cTn>
                              </p:par>
                              <p:par>
                                <p:cTn id="36" presetID="63" presetClass="path" presetSubtype="0" accel="50000" decel="50000" fill="hold" nodeType="withEffect">
                                  <p:stCondLst>
                                    <p:cond delay="1600"/>
                                  </p:stCondLst>
                                  <p:childTnLst>
                                    <p:animMotion origin="layout" path="M -0.58697 -0.00432 L 2.22222E-6 4.19753E-6 " pathEditMode="relative" rAng="0" ptsTypes="AA">
                                      <p:cBhvr>
                                        <p:cTn id="37" dur="1000" fill="hold"/>
                                        <p:tgtEl>
                                          <p:spTgt spid="48"/>
                                        </p:tgtEl>
                                        <p:attrNameLst>
                                          <p:attrName>ppt_x</p:attrName>
                                          <p:attrName>ppt_y</p:attrName>
                                        </p:attrNameLst>
                                      </p:cBhvr>
                                      <p:rCtr x="29132" y="0"/>
                                    </p:animMotion>
                                  </p:childTnLst>
                                </p:cTn>
                              </p:par>
                              <p:par>
                                <p:cTn id="38" presetID="42" presetClass="entr" presetSubtype="0" fill="hold" grpId="0" nodeType="withEffect">
                                  <p:stCondLst>
                                    <p:cond delay="2600"/>
                                  </p:stCondLst>
                                  <p:iterate type="lt">
                                    <p:tmPct val="10000"/>
                                  </p:iterate>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anim calcmode="lin" valueType="num">
                                      <p:cBhvr>
                                        <p:cTn id="41" dur="500" fill="hold"/>
                                        <p:tgtEl>
                                          <p:spTgt spid="47"/>
                                        </p:tgtEl>
                                        <p:attrNameLst>
                                          <p:attrName>ppt_x</p:attrName>
                                        </p:attrNameLst>
                                      </p:cBhvr>
                                      <p:tavLst>
                                        <p:tav tm="0">
                                          <p:val>
                                            <p:strVal val="#ppt_x"/>
                                          </p:val>
                                        </p:tav>
                                        <p:tav tm="100000">
                                          <p:val>
                                            <p:strVal val="#ppt_x"/>
                                          </p:val>
                                        </p:tav>
                                      </p:tavLst>
                                    </p:anim>
                                    <p:anim calcmode="lin" valueType="num">
                                      <p:cBhvr>
                                        <p:cTn id="42" dur="500" fill="hold"/>
                                        <p:tgtEl>
                                          <p:spTgt spid="47"/>
                                        </p:tgtEl>
                                        <p:attrNameLst>
                                          <p:attrName>ppt_y</p:attrName>
                                        </p:attrNameLst>
                                      </p:cBhvr>
                                      <p:tavLst>
                                        <p:tav tm="0">
                                          <p:val>
                                            <p:strVal val="#ppt_y+.1"/>
                                          </p:val>
                                        </p:tav>
                                        <p:tav tm="100000">
                                          <p:val>
                                            <p:strVal val="#ppt_y"/>
                                          </p:val>
                                        </p:tav>
                                      </p:tavLst>
                                    </p:anim>
                                  </p:childTnLst>
                                </p:cTn>
                              </p:par>
                              <p:par>
                                <p:cTn id="43" presetID="2" presetClass="entr" presetSubtype="2" fill="hold" grpId="0" nodeType="withEffect">
                                  <p:stCondLst>
                                    <p:cond delay="380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420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2" name="图片 1"/>
          <p:cNvPicPr>
            <a:picLocks noChangeAspect="1"/>
          </p:cNvPicPr>
          <p:nvPr/>
        </p:nvPicPr>
        <p:blipFill>
          <a:blip r:embed="rId2"/>
          <a:stretch>
            <a:fillRect/>
          </a:stretch>
        </p:blipFill>
        <p:spPr>
          <a:xfrm>
            <a:off x="0" y="222250"/>
            <a:ext cx="12190095" cy="64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3" name="图片 2"/>
          <p:cNvPicPr>
            <a:picLocks noChangeAspect="1"/>
          </p:cNvPicPr>
          <p:nvPr/>
        </p:nvPicPr>
        <p:blipFill>
          <a:blip r:embed="rId2"/>
          <a:stretch>
            <a:fillRect/>
          </a:stretch>
        </p:blipFill>
        <p:spPr>
          <a:xfrm>
            <a:off x="0" y="289560"/>
            <a:ext cx="12161520" cy="6043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2" name="图片 1"/>
          <p:cNvPicPr>
            <a:picLocks noChangeAspect="1"/>
          </p:cNvPicPr>
          <p:nvPr/>
        </p:nvPicPr>
        <p:blipFill>
          <a:blip r:embed="rId2"/>
          <a:stretch>
            <a:fillRect/>
          </a:stretch>
        </p:blipFill>
        <p:spPr>
          <a:xfrm>
            <a:off x="46355" y="188595"/>
            <a:ext cx="12110720" cy="6415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3" name="图片 2"/>
          <p:cNvPicPr>
            <a:picLocks noChangeAspect="1"/>
          </p:cNvPicPr>
          <p:nvPr/>
        </p:nvPicPr>
        <p:blipFill>
          <a:blip r:embed="rId2"/>
          <a:stretch>
            <a:fillRect/>
          </a:stretch>
        </p:blipFill>
        <p:spPr>
          <a:xfrm>
            <a:off x="-15875" y="260350"/>
            <a:ext cx="12205970" cy="6290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2" name="图片 1"/>
          <p:cNvPicPr>
            <a:picLocks noChangeAspect="1"/>
          </p:cNvPicPr>
          <p:nvPr/>
        </p:nvPicPr>
        <p:blipFill>
          <a:blip r:embed="rId2"/>
          <a:stretch>
            <a:fillRect/>
          </a:stretch>
        </p:blipFill>
        <p:spPr>
          <a:xfrm>
            <a:off x="8890" y="215900"/>
            <a:ext cx="12200890" cy="6425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225457" y="289243"/>
            <a:ext cx="4837613" cy="490066"/>
          </a:xfrm>
        </p:spPr>
        <p:txBody>
          <a:bodyPr>
            <a:normAutofit fontScale="90000"/>
          </a:bodyPr>
          <a:lstStyle/>
          <a:p>
            <a:pPr algn="r"/>
            <a:r>
              <a:rPr lang="zh-CN" altLang="en-US" b="1" dirty="0" smtClean="0"/>
              <a:t>专家指导页面</a:t>
            </a:r>
            <a:endParaRPr lang="zh-CN" altLang="en-US" b="1" dirty="0"/>
          </a:p>
        </p:txBody>
      </p:sp>
      <p:grpSp>
        <p:nvGrpSpPr>
          <p:cNvPr id="20" name="组 19"/>
          <p:cNvGrpSpPr/>
          <p:nvPr/>
        </p:nvGrpSpPr>
        <p:grpSpPr>
          <a:xfrm>
            <a:off x="8126031" y="1026643"/>
            <a:ext cx="3586589" cy="5083192"/>
            <a:chOff x="8126031" y="1026643"/>
            <a:chExt cx="3586589" cy="5083192"/>
          </a:xfrm>
        </p:grpSpPr>
        <p:sp>
          <p:nvSpPr>
            <p:cNvPr id="18"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1"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2"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solidFill>
                <a:schemeClr val="bg1"/>
              </a:solid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3"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4"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5"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6"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7"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8"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29"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0"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1"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2"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grpSp>
        <p:nvGrpSpPr>
          <p:cNvPr id="33" name="组 20"/>
          <p:cNvGrpSpPr/>
          <p:nvPr/>
        </p:nvGrpSpPr>
        <p:grpSpPr>
          <a:xfrm>
            <a:off x="8052356" y="1936096"/>
            <a:ext cx="775336" cy="938951"/>
            <a:chOff x="8012351" y="1936096"/>
            <a:chExt cx="775336" cy="938951"/>
          </a:xfrm>
        </p:grpSpPr>
        <p:sp>
          <p:nvSpPr>
            <p:cNvPr id="34"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sp>
          <p:nvSpPr>
            <p:cNvPr id="35"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chemeClr val="bg1"/>
              </a:solidFill>
              <a:prstDash val="solid"/>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Calibri" panose="020F0502020204030204"/>
                <a:ea typeface="微软雅黑" panose="020B0503020204020204" pitchFamily="34" charset="-122"/>
                <a:cs typeface="+mn-cs"/>
              </a:endParaRPr>
            </a:p>
          </p:txBody>
        </p:sp>
      </p:grpSp>
      <p:cxnSp>
        <p:nvCxnSpPr>
          <p:cNvPr id="36" name="直线连接符 24"/>
          <p:cNvCxnSpPr/>
          <p:nvPr/>
        </p:nvCxnSpPr>
        <p:spPr>
          <a:xfrm flipH="1" flipV="1">
            <a:off x="-721545" y="135125"/>
            <a:ext cx="8933378" cy="1099869"/>
          </a:xfrm>
          <a:prstGeom prst="line">
            <a:avLst/>
          </a:prstGeom>
          <a:noFill/>
          <a:ln w="38100" cap="flat">
            <a:solidFill>
              <a:schemeClr val="bg1"/>
            </a:solidFill>
            <a:prstDash val="lgDashDot"/>
            <a:miter lim="400000"/>
          </a:ln>
          <a:effectLst/>
        </p:spPr>
      </p:cxnSp>
      <p:cxnSp>
        <p:nvCxnSpPr>
          <p:cNvPr id="37" name="直线连接符 22"/>
          <p:cNvCxnSpPr/>
          <p:nvPr/>
        </p:nvCxnSpPr>
        <p:spPr>
          <a:xfrm flipH="1">
            <a:off x="7225499" y="3133575"/>
            <a:ext cx="2051166" cy="4284878"/>
          </a:xfrm>
          <a:prstGeom prst="line">
            <a:avLst/>
          </a:prstGeom>
          <a:noFill/>
          <a:ln w="38100" cap="flat">
            <a:solidFill>
              <a:schemeClr val="bg1"/>
            </a:solidFill>
            <a:prstDash val="lgDashDot"/>
            <a:miter lim="400000"/>
          </a:ln>
          <a:effectLst/>
        </p:spPr>
      </p:cxnSp>
      <p:sp>
        <p:nvSpPr>
          <p:cNvPr id="39" name="图文框 38"/>
          <p:cNvSpPr/>
          <p:nvPr/>
        </p:nvSpPr>
        <p:spPr>
          <a:xfrm rot="16200000">
            <a:off x="1418590" y="74930"/>
            <a:ext cx="5056505" cy="7376795"/>
          </a:xfrm>
          <a:prstGeom prst="frame">
            <a:avLst>
              <a:gd name="adj1" fmla="val 1851"/>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2F2F2"/>
              </a:solidFill>
              <a:effectLst/>
              <a:uLnTx/>
              <a:uFillTx/>
              <a:latin typeface="Calibri" panose="020F0502020204030204"/>
              <a:ea typeface="微软雅黑" panose="020B0503020204020204" pitchFamily="34" charset="-122"/>
              <a:cs typeface="+mn-cs"/>
            </a:endParaRPr>
          </a:p>
        </p:txBody>
      </p:sp>
      <p:pic>
        <p:nvPicPr>
          <p:cNvPr id="3" name="图片 2"/>
          <p:cNvPicPr>
            <a:picLocks noChangeAspect="1"/>
          </p:cNvPicPr>
          <p:nvPr/>
        </p:nvPicPr>
        <p:blipFill>
          <a:blip r:embed="rId2"/>
          <a:stretch>
            <a:fillRect/>
          </a:stretch>
        </p:blipFill>
        <p:spPr>
          <a:xfrm>
            <a:off x="0" y="260350"/>
            <a:ext cx="12237720" cy="6262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2" fill="hold" nodeType="withEffect">
                                  <p:stCondLst>
                                    <p:cond delay="100"/>
                                  </p:stCondLst>
                                  <p:childTnLst>
                                    <p:set>
                                      <p:cBhvr>
                                        <p:cTn id="13" dur="1" fill="hold">
                                          <p:stCondLst>
                                            <p:cond delay="0"/>
                                          </p:stCondLst>
                                        </p:cTn>
                                        <p:tgtEl>
                                          <p:spTgt spid="36"/>
                                        </p:tgtEl>
                                        <p:attrNameLst>
                                          <p:attrName>style.visibility</p:attrName>
                                        </p:attrNameLst>
                                      </p:cBhvr>
                                      <p:to>
                                        <p:strVal val="visible"/>
                                      </p:to>
                                    </p:set>
                                    <p:animEffect transition="in" filter="wipe(right)">
                                      <p:cBhvr>
                                        <p:cTn id="14" dur="500"/>
                                        <p:tgtEl>
                                          <p:spTgt spid="36"/>
                                        </p:tgtEl>
                                      </p:cBhvr>
                                    </p:animEffect>
                                  </p:childTnLst>
                                </p:cTn>
                              </p:par>
                              <p:par>
                                <p:cTn id="15" presetID="22" presetClass="entr" presetSubtype="2" fill="hold"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50706" y="-243408"/>
            <a:ext cx="2351580" cy="2456098"/>
            <a:chOff x="5414963" y="2727325"/>
            <a:chExt cx="1357312" cy="1417638"/>
          </a:xfrm>
          <a:solidFill>
            <a:schemeClr val="bg1">
              <a:lumMod val="85000"/>
            </a:schemeClr>
          </a:solidFill>
        </p:grpSpPr>
        <p:sp>
          <p:nvSpPr>
            <p:cNvPr id="3" name="Freeform 6"/>
            <p:cNvSpPr>
              <a:spLocks noEditPoints="1"/>
            </p:cNvSpPr>
            <p:nvPr/>
          </p:nvSpPr>
          <p:spPr bwMode="auto">
            <a:xfrm>
              <a:off x="5740400" y="3163888"/>
              <a:ext cx="685800" cy="355600"/>
            </a:xfrm>
            <a:custGeom>
              <a:avLst/>
              <a:gdLst>
                <a:gd name="T0" fmla="*/ 183 w 183"/>
                <a:gd name="T1" fmla="*/ 95 h 95"/>
                <a:gd name="T2" fmla="*/ 0 w 183"/>
                <a:gd name="T3" fmla="*/ 95 h 95"/>
                <a:gd name="T4" fmla="*/ 0 w 183"/>
                <a:gd name="T5" fmla="*/ 91 h 95"/>
                <a:gd name="T6" fmla="*/ 91 w 183"/>
                <a:gd name="T7" fmla="*/ 0 h 95"/>
                <a:gd name="T8" fmla="*/ 183 w 183"/>
                <a:gd name="T9" fmla="*/ 91 h 95"/>
                <a:gd name="T10" fmla="*/ 183 w 183"/>
                <a:gd name="T11" fmla="*/ 95 h 95"/>
                <a:gd name="T12" fmla="*/ 9 w 183"/>
                <a:gd name="T13" fmla="*/ 87 h 95"/>
                <a:gd name="T14" fmla="*/ 174 w 183"/>
                <a:gd name="T15" fmla="*/ 87 h 95"/>
                <a:gd name="T16" fmla="*/ 91 w 183"/>
                <a:gd name="T17" fmla="*/ 8 h 95"/>
                <a:gd name="T18" fmla="*/ 9 w 183"/>
                <a:gd name="T19" fmla="*/ 8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95">
                  <a:moveTo>
                    <a:pt x="183" y="95"/>
                  </a:moveTo>
                  <a:cubicBezTo>
                    <a:pt x="0" y="95"/>
                    <a:pt x="0" y="95"/>
                    <a:pt x="0" y="95"/>
                  </a:cubicBezTo>
                  <a:cubicBezTo>
                    <a:pt x="0" y="91"/>
                    <a:pt x="0" y="91"/>
                    <a:pt x="0" y="91"/>
                  </a:cubicBezTo>
                  <a:cubicBezTo>
                    <a:pt x="0" y="41"/>
                    <a:pt x="41" y="0"/>
                    <a:pt x="91" y="0"/>
                  </a:cubicBezTo>
                  <a:cubicBezTo>
                    <a:pt x="142" y="0"/>
                    <a:pt x="183" y="41"/>
                    <a:pt x="183" y="91"/>
                  </a:cubicBezTo>
                  <a:lnTo>
                    <a:pt x="183" y="95"/>
                  </a:lnTo>
                  <a:close/>
                  <a:moveTo>
                    <a:pt x="9" y="87"/>
                  </a:moveTo>
                  <a:cubicBezTo>
                    <a:pt x="174" y="87"/>
                    <a:pt x="174" y="87"/>
                    <a:pt x="174" y="87"/>
                  </a:cubicBezTo>
                  <a:cubicBezTo>
                    <a:pt x="172" y="43"/>
                    <a:pt x="136" y="8"/>
                    <a:pt x="91" y="8"/>
                  </a:cubicBezTo>
                  <a:cubicBezTo>
                    <a:pt x="47" y="8"/>
                    <a:pt x="11" y="43"/>
                    <a:pt x="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Freeform 7"/>
            <p:cNvSpPr>
              <a:spLocks noEditPoints="1"/>
            </p:cNvSpPr>
            <p:nvPr/>
          </p:nvSpPr>
          <p:spPr bwMode="auto">
            <a:xfrm>
              <a:off x="5976938" y="3489325"/>
              <a:ext cx="214312" cy="120650"/>
            </a:xfrm>
            <a:custGeom>
              <a:avLst/>
              <a:gdLst>
                <a:gd name="T0" fmla="*/ 28 w 57"/>
                <a:gd name="T1" fmla="*/ 32 h 32"/>
                <a:gd name="T2" fmla="*/ 0 w 57"/>
                <a:gd name="T3" fmla="*/ 4 h 32"/>
                <a:gd name="T4" fmla="*/ 0 w 57"/>
                <a:gd name="T5" fmla="*/ 0 h 32"/>
                <a:gd name="T6" fmla="*/ 57 w 57"/>
                <a:gd name="T7" fmla="*/ 0 h 32"/>
                <a:gd name="T8" fmla="*/ 57 w 57"/>
                <a:gd name="T9" fmla="*/ 4 h 32"/>
                <a:gd name="T10" fmla="*/ 28 w 57"/>
                <a:gd name="T11" fmla="*/ 32 h 32"/>
                <a:gd name="T12" fmla="*/ 9 w 57"/>
                <a:gd name="T13" fmla="*/ 8 h 32"/>
                <a:gd name="T14" fmla="*/ 28 w 57"/>
                <a:gd name="T15" fmla="*/ 24 h 32"/>
                <a:gd name="T16" fmla="*/ 48 w 57"/>
                <a:gd name="T17" fmla="*/ 8 h 32"/>
                <a:gd name="T18" fmla="*/ 9 w 57"/>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2">
                  <a:moveTo>
                    <a:pt x="28" y="32"/>
                  </a:moveTo>
                  <a:cubicBezTo>
                    <a:pt x="13" y="32"/>
                    <a:pt x="0" y="20"/>
                    <a:pt x="0" y="4"/>
                  </a:cubicBezTo>
                  <a:cubicBezTo>
                    <a:pt x="0" y="0"/>
                    <a:pt x="0" y="0"/>
                    <a:pt x="0" y="0"/>
                  </a:cubicBezTo>
                  <a:cubicBezTo>
                    <a:pt x="57" y="0"/>
                    <a:pt x="57" y="0"/>
                    <a:pt x="57" y="0"/>
                  </a:cubicBezTo>
                  <a:cubicBezTo>
                    <a:pt x="57" y="4"/>
                    <a:pt x="57" y="4"/>
                    <a:pt x="57" y="4"/>
                  </a:cubicBezTo>
                  <a:cubicBezTo>
                    <a:pt x="57" y="20"/>
                    <a:pt x="44" y="32"/>
                    <a:pt x="28" y="32"/>
                  </a:cubicBezTo>
                  <a:close/>
                  <a:moveTo>
                    <a:pt x="9" y="8"/>
                  </a:moveTo>
                  <a:cubicBezTo>
                    <a:pt x="11" y="17"/>
                    <a:pt x="19" y="24"/>
                    <a:pt x="28" y="24"/>
                  </a:cubicBezTo>
                  <a:cubicBezTo>
                    <a:pt x="38" y="24"/>
                    <a:pt x="46" y="17"/>
                    <a:pt x="48" y="8"/>
                  </a:cubicBezTo>
                  <a:lnTo>
                    <a:pt x="9"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8"/>
            <p:cNvSpPr/>
            <p:nvPr/>
          </p:nvSpPr>
          <p:spPr bwMode="auto">
            <a:xfrm>
              <a:off x="5924550" y="3500438"/>
              <a:ext cx="57150" cy="60325"/>
            </a:xfrm>
            <a:custGeom>
              <a:avLst/>
              <a:gdLst>
                <a:gd name="T0" fmla="*/ 7 w 36"/>
                <a:gd name="T1" fmla="*/ 38 h 38"/>
                <a:gd name="T2" fmla="*/ 0 w 36"/>
                <a:gd name="T3" fmla="*/ 31 h 38"/>
                <a:gd name="T4" fmla="*/ 28 w 36"/>
                <a:gd name="T5" fmla="*/ 0 h 38"/>
                <a:gd name="T6" fmla="*/ 36 w 36"/>
                <a:gd name="T7" fmla="*/ 7 h 38"/>
                <a:gd name="T8" fmla="*/ 7 w 36"/>
                <a:gd name="T9" fmla="*/ 38 h 38"/>
              </a:gdLst>
              <a:ahLst/>
              <a:cxnLst>
                <a:cxn ang="0">
                  <a:pos x="T0" y="T1"/>
                </a:cxn>
                <a:cxn ang="0">
                  <a:pos x="T2" y="T3"/>
                </a:cxn>
                <a:cxn ang="0">
                  <a:pos x="T4" y="T5"/>
                </a:cxn>
                <a:cxn ang="0">
                  <a:pos x="T6" y="T7"/>
                </a:cxn>
                <a:cxn ang="0">
                  <a:pos x="T8" y="T9"/>
                </a:cxn>
              </a:cxnLst>
              <a:rect l="0" t="0" r="r" b="b"/>
              <a:pathLst>
                <a:path w="36" h="38">
                  <a:moveTo>
                    <a:pt x="7" y="38"/>
                  </a:moveTo>
                  <a:lnTo>
                    <a:pt x="0" y="31"/>
                  </a:lnTo>
                  <a:lnTo>
                    <a:pt x="28" y="0"/>
                  </a:lnTo>
                  <a:lnTo>
                    <a:pt x="36" y="7"/>
                  </a:lnTo>
                  <a:lnTo>
                    <a:pt x="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9"/>
            <p:cNvSpPr>
              <a:spLocks noEditPoints="1"/>
            </p:cNvSpPr>
            <p:nvPr/>
          </p:nvSpPr>
          <p:spPr bwMode="auto">
            <a:xfrm>
              <a:off x="5541963" y="3646488"/>
              <a:ext cx="304800" cy="330200"/>
            </a:xfrm>
            <a:custGeom>
              <a:avLst/>
              <a:gdLst>
                <a:gd name="T0" fmla="*/ 7 w 192"/>
                <a:gd name="T1" fmla="*/ 208 h 208"/>
                <a:gd name="T2" fmla="*/ 0 w 192"/>
                <a:gd name="T3" fmla="*/ 201 h 208"/>
                <a:gd name="T4" fmla="*/ 45 w 192"/>
                <a:gd name="T5" fmla="*/ 154 h 208"/>
                <a:gd name="T6" fmla="*/ 52 w 192"/>
                <a:gd name="T7" fmla="*/ 161 h 208"/>
                <a:gd name="T8" fmla="*/ 7 w 192"/>
                <a:gd name="T9" fmla="*/ 208 h 208"/>
                <a:gd name="T10" fmla="*/ 107 w 192"/>
                <a:gd name="T11" fmla="*/ 102 h 208"/>
                <a:gd name="T12" fmla="*/ 99 w 192"/>
                <a:gd name="T13" fmla="*/ 95 h 208"/>
                <a:gd name="T14" fmla="*/ 184 w 192"/>
                <a:gd name="T15" fmla="*/ 0 h 208"/>
                <a:gd name="T16" fmla="*/ 192 w 192"/>
                <a:gd name="T17" fmla="*/ 7 h 208"/>
                <a:gd name="T18" fmla="*/ 107 w 192"/>
                <a:gd name="T19" fmla="*/ 10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08">
                  <a:moveTo>
                    <a:pt x="7" y="208"/>
                  </a:moveTo>
                  <a:lnTo>
                    <a:pt x="0" y="201"/>
                  </a:lnTo>
                  <a:lnTo>
                    <a:pt x="45" y="154"/>
                  </a:lnTo>
                  <a:lnTo>
                    <a:pt x="52" y="161"/>
                  </a:lnTo>
                  <a:lnTo>
                    <a:pt x="7" y="208"/>
                  </a:lnTo>
                  <a:close/>
                  <a:moveTo>
                    <a:pt x="107" y="102"/>
                  </a:moveTo>
                  <a:lnTo>
                    <a:pt x="99" y="95"/>
                  </a:lnTo>
                  <a:lnTo>
                    <a:pt x="184" y="0"/>
                  </a:lnTo>
                  <a:lnTo>
                    <a:pt x="192" y="7"/>
                  </a:lnTo>
                  <a:lnTo>
                    <a:pt x="107"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10"/>
            <p:cNvSpPr/>
            <p:nvPr/>
          </p:nvSpPr>
          <p:spPr bwMode="auto">
            <a:xfrm>
              <a:off x="5414963" y="4056063"/>
              <a:ext cx="55562" cy="58738"/>
            </a:xfrm>
            <a:custGeom>
              <a:avLst/>
              <a:gdLst>
                <a:gd name="T0" fmla="*/ 7 w 35"/>
                <a:gd name="T1" fmla="*/ 37 h 37"/>
                <a:gd name="T2" fmla="*/ 0 w 35"/>
                <a:gd name="T3" fmla="*/ 30 h 37"/>
                <a:gd name="T4" fmla="*/ 28 w 35"/>
                <a:gd name="T5" fmla="*/ 0 h 37"/>
                <a:gd name="T6" fmla="*/ 35 w 35"/>
                <a:gd name="T7" fmla="*/ 7 h 37"/>
                <a:gd name="T8" fmla="*/ 7 w 35"/>
                <a:gd name="T9" fmla="*/ 37 h 37"/>
              </a:gdLst>
              <a:ahLst/>
              <a:cxnLst>
                <a:cxn ang="0">
                  <a:pos x="T0" y="T1"/>
                </a:cxn>
                <a:cxn ang="0">
                  <a:pos x="T2" y="T3"/>
                </a:cxn>
                <a:cxn ang="0">
                  <a:pos x="T4" y="T5"/>
                </a:cxn>
                <a:cxn ang="0">
                  <a:pos x="T6" y="T7"/>
                </a:cxn>
                <a:cxn ang="0">
                  <a:pos x="T8" y="T9"/>
                </a:cxn>
              </a:cxnLst>
              <a:rect l="0" t="0" r="r" b="b"/>
              <a:pathLst>
                <a:path w="35" h="37">
                  <a:moveTo>
                    <a:pt x="7" y="37"/>
                  </a:moveTo>
                  <a:lnTo>
                    <a:pt x="0" y="30"/>
                  </a:lnTo>
                  <a:lnTo>
                    <a:pt x="28" y="0"/>
                  </a:lnTo>
                  <a:lnTo>
                    <a:pt x="35" y="7"/>
                  </a:lnTo>
                  <a:lnTo>
                    <a:pt x="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1"/>
            <p:cNvSpPr/>
            <p:nvPr/>
          </p:nvSpPr>
          <p:spPr bwMode="auto">
            <a:xfrm>
              <a:off x="6224588" y="3503613"/>
              <a:ext cx="52387" cy="60325"/>
            </a:xfrm>
            <a:custGeom>
              <a:avLst/>
              <a:gdLst>
                <a:gd name="T0" fmla="*/ 26 w 33"/>
                <a:gd name="T1" fmla="*/ 38 h 38"/>
                <a:gd name="T2" fmla="*/ 0 w 33"/>
                <a:gd name="T3" fmla="*/ 8 h 38"/>
                <a:gd name="T4" fmla="*/ 7 w 33"/>
                <a:gd name="T5" fmla="*/ 0 h 38"/>
                <a:gd name="T6" fmla="*/ 33 w 33"/>
                <a:gd name="T7" fmla="*/ 34 h 38"/>
                <a:gd name="T8" fmla="*/ 26 w 33"/>
                <a:gd name="T9" fmla="*/ 38 h 38"/>
              </a:gdLst>
              <a:ahLst/>
              <a:cxnLst>
                <a:cxn ang="0">
                  <a:pos x="T0" y="T1"/>
                </a:cxn>
                <a:cxn ang="0">
                  <a:pos x="T2" y="T3"/>
                </a:cxn>
                <a:cxn ang="0">
                  <a:pos x="T4" y="T5"/>
                </a:cxn>
                <a:cxn ang="0">
                  <a:pos x="T6" y="T7"/>
                </a:cxn>
                <a:cxn ang="0">
                  <a:pos x="T8" y="T9"/>
                </a:cxn>
              </a:cxnLst>
              <a:rect l="0" t="0" r="r" b="b"/>
              <a:pathLst>
                <a:path w="33" h="38">
                  <a:moveTo>
                    <a:pt x="26" y="38"/>
                  </a:moveTo>
                  <a:lnTo>
                    <a:pt x="0" y="8"/>
                  </a:lnTo>
                  <a:lnTo>
                    <a:pt x="7" y="0"/>
                  </a:lnTo>
                  <a:lnTo>
                    <a:pt x="33" y="34"/>
                  </a:lnTo>
                  <a:lnTo>
                    <a:pt x="2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6351588" y="3657600"/>
              <a:ext cx="300037" cy="341313"/>
            </a:xfrm>
            <a:custGeom>
              <a:avLst/>
              <a:gdLst>
                <a:gd name="T0" fmla="*/ 180 w 189"/>
                <a:gd name="T1" fmla="*/ 215 h 215"/>
                <a:gd name="T2" fmla="*/ 137 w 189"/>
                <a:gd name="T3" fmla="*/ 166 h 215"/>
                <a:gd name="T4" fmla="*/ 144 w 189"/>
                <a:gd name="T5" fmla="*/ 159 h 215"/>
                <a:gd name="T6" fmla="*/ 189 w 189"/>
                <a:gd name="T7" fmla="*/ 211 h 215"/>
                <a:gd name="T8" fmla="*/ 180 w 189"/>
                <a:gd name="T9" fmla="*/ 215 h 215"/>
                <a:gd name="T10" fmla="*/ 85 w 189"/>
                <a:gd name="T11" fmla="*/ 104 h 215"/>
                <a:gd name="T12" fmla="*/ 0 w 189"/>
                <a:gd name="T13" fmla="*/ 7 h 215"/>
                <a:gd name="T14" fmla="*/ 7 w 189"/>
                <a:gd name="T15" fmla="*/ 0 h 215"/>
                <a:gd name="T16" fmla="*/ 92 w 189"/>
                <a:gd name="T17" fmla="*/ 97 h 215"/>
                <a:gd name="T18" fmla="*/ 85 w 189"/>
                <a:gd name="T19"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215">
                  <a:moveTo>
                    <a:pt x="180" y="215"/>
                  </a:moveTo>
                  <a:lnTo>
                    <a:pt x="137" y="166"/>
                  </a:lnTo>
                  <a:lnTo>
                    <a:pt x="144" y="159"/>
                  </a:lnTo>
                  <a:lnTo>
                    <a:pt x="189" y="211"/>
                  </a:lnTo>
                  <a:lnTo>
                    <a:pt x="180" y="215"/>
                  </a:lnTo>
                  <a:close/>
                  <a:moveTo>
                    <a:pt x="85" y="104"/>
                  </a:moveTo>
                  <a:lnTo>
                    <a:pt x="0" y="7"/>
                  </a:lnTo>
                  <a:lnTo>
                    <a:pt x="7" y="0"/>
                  </a:lnTo>
                  <a:lnTo>
                    <a:pt x="92" y="97"/>
                  </a:lnTo>
                  <a:lnTo>
                    <a:pt x="8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3"/>
            <p:cNvSpPr/>
            <p:nvPr/>
          </p:nvSpPr>
          <p:spPr bwMode="auto">
            <a:xfrm>
              <a:off x="6719888" y="4086225"/>
              <a:ext cx="52387" cy="58738"/>
            </a:xfrm>
            <a:custGeom>
              <a:avLst/>
              <a:gdLst>
                <a:gd name="T0" fmla="*/ 26 w 33"/>
                <a:gd name="T1" fmla="*/ 37 h 37"/>
                <a:gd name="T2" fmla="*/ 0 w 33"/>
                <a:gd name="T3" fmla="*/ 4 h 37"/>
                <a:gd name="T4" fmla="*/ 7 w 33"/>
                <a:gd name="T5" fmla="*/ 0 h 37"/>
                <a:gd name="T6" fmla="*/ 33 w 33"/>
                <a:gd name="T7" fmla="*/ 30 h 37"/>
                <a:gd name="T8" fmla="*/ 26 w 33"/>
                <a:gd name="T9" fmla="*/ 37 h 37"/>
              </a:gdLst>
              <a:ahLst/>
              <a:cxnLst>
                <a:cxn ang="0">
                  <a:pos x="T0" y="T1"/>
                </a:cxn>
                <a:cxn ang="0">
                  <a:pos x="T2" y="T3"/>
                </a:cxn>
                <a:cxn ang="0">
                  <a:pos x="T4" y="T5"/>
                </a:cxn>
                <a:cxn ang="0">
                  <a:pos x="T6" y="T7"/>
                </a:cxn>
                <a:cxn ang="0">
                  <a:pos x="T8" y="T9"/>
                </a:cxn>
              </a:cxnLst>
              <a:rect l="0" t="0" r="r" b="b"/>
              <a:pathLst>
                <a:path w="33" h="37">
                  <a:moveTo>
                    <a:pt x="26" y="37"/>
                  </a:moveTo>
                  <a:lnTo>
                    <a:pt x="0" y="4"/>
                  </a:lnTo>
                  <a:lnTo>
                    <a:pt x="7" y="0"/>
                  </a:lnTo>
                  <a:lnTo>
                    <a:pt x="33" y="30"/>
                  </a:lnTo>
                  <a:lnTo>
                    <a:pt x="26"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4"/>
            <p:cNvSpPr>
              <a:spLocks noEditPoints="1"/>
            </p:cNvSpPr>
            <p:nvPr/>
          </p:nvSpPr>
          <p:spPr bwMode="auto">
            <a:xfrm>
              <a:off x="6086475" y="3497263"/>
              <a:ext cx="14287" cy="539750"/>
            </a:xfrm>
            <a:custGeom>
              <a:avLst/>
              <a:gdLst>
                <a:gd name="T0" fmla="*/ 9 w 9"/>
                <a:gd name="T1" fmla="*/ 340 h 340"/>
                <a:gd name="T2" fmla="*/ 0 w 9"/>
                <a:gd name="T3" fmla="*/ 340 h 340"/>
                <a:gd name="T4" fmla="*/ 0 w 9"/>
                <a:gd name="T5" fmla="*/ 323 h 340"/>
                <a:gd name="T6" fmla="*/ 9 w 9"/>
                <a:gd name="T7" fmla="*/ 323 h 340"/>
                <a:gd name="T8" fmla="*/ 9 w 9"/>
                <a:gd name="T9" fmla="*/ 340 h 340"/>
                <a:gd name="T10" fmla="*/ 9 w 9"/>
                <a:gd name="T11" fmla="*/ 297 h 340"/>
                <a:gd name="T12" fmla="*/ 0 w 9"/>
                <a:gd name="T13" fmla="*/ 297 h 340"/>
                <a:gd name="T14" fmla="*/ 0 w 9"/>
                <a:gd name="T15" fmla="*/ 269 h 340"/>
                <a:gd name="T16" fmla="*/ 9 w 9"/>
                <a:gd name="T17" fmla="*/ 269 h 340"/>
                <a:gd name="T18" fmla="*/ 9 w 9"/>
                <a:gd name="T19" fmla="*/ 297 h 340"/>
                <a:gd name="T20" fmla="*/ 9 w 9"/>
                <a:gd name="T21" fmla="*/ 229 h 340"/>
                <a:gd name="T22" fmla="*/ 0 w 9"/>
                <a:gd name="T23" fmla="*/ 229 h 340"/>
                <a:gd name="T24" fmla="*/ 0 w 9"/>
                <a:gd name="T25" fmla="*/ 196 h 340"/>
                <a:gd name="T26" fmla="*/ 9 w 9"/>
                <a:gd name="T27" fmla="*/ 196 h 340"/>
                <a:gd name="T28" fmla="*/ 9 w 9"/>
                <a:gd name="T29" fmla="*/ 229 h 340"/>
                <a:gd name="T30" fmla="*/ 9 w 9"/>
                <a:gd name="T31" fmla="*/ 156 h 340"/>
                <a:gd name="T32" fmla="*/ 0 w 9"/>
                <a:gd name="T33" fmla="*/ 156 h 340"/>
                <a:gd name="T34" fmla="*/ 0 w 9"/>
                <a:gd name="T35" fmla="*/ 127 h 340"/>
                <a:gd name="T36" fmla="*/ 9 w 9"/>
                <a:gd name="T37" fmla="*/ 127 h 340"/>
                <a:gd name="T38" fmla="*/ 9 w 9"/>
                <a:gd name="T39" fmla="*/ 156 h 340"/>
                <a:gd name="T40" fmla="*/ 9 w 9"/>
                <a:gd name="T41" fmla="*/ 104 h 340"/>
                <a:gd name="T42" fmla="*/ 0 w 9"/>
                <a:gd name="T43" fmla="*/ 104 h 340"/>
                <a:gd name="T44" fmla="*/ 0 w 9"/>
                <a:gd name="T45" fmla="*/ 73 h 340"/>
                <a:gd name="T46" fmla="*/ 9 w 9"/>
                <a:gd name="T47" fmla="*/ 73 h 340"/>
                <a:gd name="T48" fmla="*/ 9 w 9"/>
                <a:gd name="T49" fmla="*/ 104 h 340"/>
                <a:gd name="T50" fmla="*/ 9 w 9"/>
                <a:gd name="T51" fmla="*/ 35 h 340"/>
                <a:gd name="T52" fmla="*/ 0 w 9"/>
                <a:gd name="T53" fmla="*/ 35 h 340"/>
                <a:gd name="T54" fmla="*/ 0 w 9"/>
                <a:gd name="T55" fmla="*/ 0 h 340"/>
                <a:gd name="T56" fmla="*/ 9 w 9"/>
                <a:gd name="T57" fmla="*/ 0 h 340"/>
                <a:gd name="T58" fmla="*/ 9 w 9"/>
                <a:gd name="T59" fmla="*/ 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340">
                  <a:moveTo>
                    <a:pt x="9" y="340"/>
                  </a:moveTo>
                  <a:lnTo>
                    <a:pt x="0" y="340"/>
                  </a:lnTo>
                  <a:lnTo>
                    <a:pt x="0" y="323"/>
                  </a:lnTo>
                  <a:lnTo>
                    <a:pt x="9" y="323"/>
                  </a:lnTo>
                  <a:lnTo>
                    <a:pt x="9" y="340"/>
                  </a:lnTo>
                  <a:close/>
                  <a:moveTo>
                    <a:pt x="9" y="297"/>
                  </a:moveTo>
                  <a:lnTo>
                    <a:pt x="0" y="297"/>
                  </a:lnTo>
                  <a:lnTo>
                    <a:pt x="0" y="269"/>
                  </a:lnTo>
                  <a:lnTo>
                    <a:pt x="9" y="269"/>
                  </a:lnTo>
                  <a:lnTo>
                    <a:pt x="9" y="297"/>
                  </a:lnTo>
                  <a:close/>
                  <a:moveTo>
                    <a:pt x="9" y="229"/>
                  </a:moveTo>
                  <a:lnTo>
                    <a:pt x="0" y="229"/>
                  </a:lnTo>
                  <a:lnTo>
                    <a:pt x="0" y="196"/>
                  </a:lnTo>
                  <a:lnTo>
                    <a:pt x="9" y="196"/>
                  </a:lnTo>
                  <a:lnTo>
                    <a:pt x="9" y="229"/>
                  </a:lnTo>
                  <a:close/>
                  <a:moveTo>
                    <a:pt x="9" y="156"/>
                  </a:moveTo>
                  <a:lnTo>
                    <a:pt x="0" y="156"/>
                  </a:lnTo>
                  <a:lnTo>
                    <a:pt x="0" y="127"/>
                  </a:lnTo>
                  <a:lnTo>
                    <a:pt x="9" y="127"/>
                  </a:lnTo>
                  <a:lnTo>
                    <a:pt x="9" y="156"/>
                  </a:lnTo>
                  <a:close/>
                  <a:moveTo>
                    <a:pt x="9" y="104"/>
                  </a:moveTo>
                  <a:lnTo>
                    <a:pt x="0" y="104"/>
                  </a:lnTo>
                  <a:lnTo>
                    <a:pt x="0" y="73"/>
                  </a:lnTo>
                  <a:lnTo>
                    <a:pt x="9" y="73"/>
                  </a:lnTo>
                  <a:lnTo>
                    <a:pt x="9" y="104"/>
                  </a:lnTo>
                  <a:close/>
                  <a:moveTo>
                    <a:pt x="9" y="35"/>
                  </a:moveTo>
                  <a:lnTo>
                    <a:pt x="0" y="35"/>
                  </a:lnTo>
                  <a:lnTo>
                    <a:pt x="0" y="0"/>
                  </a:lnTo>
                  <a:lnTo>
                    <a:pt x="9" y="0"/>
                  </a:lnTo>
                  <a:lnTo>
                    <a:pt x="9"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5"/>
            <p:cNvSpPr>
              <a:spLocks noChangeArrowheads="1"/>
            </p:cNvSpPr>
            <p:nvPr/>
          </p:nvSpPr>
          <p:spPr bwMode="auto">
            <a:xfrm>
              <a:off x="6078538" y="2727325"/>
              <a:ext cx="30162" cy="379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6"/>
            <p:cNvSpPr>
              <a:spLocks noEditPoints="1"/>
            </p:cNvSpPr>
            <p:nvPr/>
          </p:nvSpPr>
          <p:spPr bwMode="auto">
            <a:xfrm>
              <a:off x="5853113" y="3571875"/>
              <a:ext cx="180975" cy="401638"/>
            </a:xfrm>
            <a:custGeom>
              <a:avLst/>
              <a:gdLst>
                <a:gd name="T0" fmla="*/ 10 w 114"/>
                <a:gd name="T1" fmla="*/ 253 h 253"/>
                <a:gd name="T2" fmla="*/ 0 w 114"/>
                <a:gd name="T3" fmla="*/ 250 h 253"/>
                <a:gd name="T4" fmla="*/ 3 w 114"/>
                <a:gd name="T5" fmla="*/ 246 h 253"/>
                <a:gd name="T6" fmla="*/ 12 w 114"/>
                <a:gd name="T7" fmla="*/ 248 h 253"/>
                <a:gd name="T8" fmla="*/ 10 w 114"/>
                <a:gd name="T9" fmla="*/ 253 h 253"/>
                <a:gd name="T10" fmla="*/ 31 w 114"/>
                <a:gd name="T11" fmla="*/ 205 h 253"/>
                <a:gd name="T12" fmla="*/ 22 w 114"/>
                <a:gd name="T13" fmla="*/ 201 h 253"/>
                <a:gd name="T14" fmla="*/ 45 w 114"/>
                <a:gd name="T15" fmla="*/ 146 h 253"/>
                <a:gd name="T16" fmla="*/ 52 w 114"/>
                <a:gd name="T17" fmla="*/ 149 h 253"/>
                <a:gd name="T18" fmla="*/ 31 w 114"/>
                <a:gd name="T19" fmla="*/ 205 h 253"/>
                <a:gd name="T20" fmla="*/ 66 w 114"/>
                <a:gd name="T21" fmla="*/ 118 h 253"/>
                <a:gd name="T22" fmla="*/ 57 w 114"/>
                <a:gd name="T23" fmla="*/ 116 h 253"/>
                <a:gd name="T24" fmla="*/ 64 w 114"/>
                <a:gd name="T25" fmla="*/ 102 h 253"/>
                <a:gd name="T26" fmla="*/ 73 w 114"/>
                <a:gd name="T27" fmla="*/ 104 h 253"/>
                <a:gd name="T28" fmla="*/ 66 w 114"/>
                <a:gd name="T29" fmla="*/ 118 h 253"/>
                <a:gd name="T30" fmla="*/ 90 w 114"/>
                <a:gd name="T31" fmla="*/ 59 h 253"/>
                <a:gd name="T32" fmla="*/ 83 w 114"/>
                <a:gd name="T33" fmla="*/ 57 h 253"/>
                <a:gd name="T34" fmla="*/ 104 w 114"/>
                <a:gd name="T35" fmla="*/ 0 h 253"/>
                <a:gd name="T36" fmla="*/ 114 w 114"/>
                <a:gd name="T37" fmla="*/ 5 h 253"/>
                <a:gd name="T38" fmla="*/ 90 w 114"/>
                <a:gd name="T39" fmla="*/ 5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253">
                  <a:moveTo>
                    <a:pt x="10" y="253"/>
                  </a:moveTo>
                  <a:lnTo>
                    <a:pt x="0" y="250"/>
                  </a:lnTo>
                  <a:lnTo>
                    <a:pt x="3" y="246"/>
                  </a:lnTo>
                  <a:lnTo>
                    <a:pt x="12" y="248"/>
                  </a:lnTo>
                  <a:lnTo>
                    <a:pt x="10" y="253"/>
                  </a:lnTo>
                  <a:close/>
                  <a:moveTo>
                    <a:pt x="31" y="205"/>
                  </a:moveTo>
                  <a:lnTo>
                    <a:pt x="22" y="201"/>
                  </a:lnTo>
                  <a:lnTo>
                    <a:pt x="45" y="146"/>
                  </a:lnTo>
                  <a:lnTo>
                    <a:pt x="52" y="149"/>
                  </a:lnTo>
                  <a:lnTo>
                    <a:pt x="31" y="205"/>
                  </a:lnTo>
                  <a:close/>
                  <a:moveTo>
                    <a:pt x="66" y="118"/>
                  </a:moveTo>
                  <a:lnTo>
                    <a:pt x="57" y="116"/>
                  </a:lnTo>
                  <a:lnTo>
                    <a:pt x="64" y="102"/>
                  </a:lnTo>
                  <a:lnTo>
                    <a:pt x="73" y="104"/>
                  </a:lnTo>
                  <a:lnTo>
                    <a:pt x="66" y="118"/>
                  </a:lnTo>
                  <a:close/>
                  <a:moveTo>
                    <a:pt x="90" y="59"/>
                  </a:moveTo>
                  <a:lnTo>
                    <a:pt x="83" y="57"/>
                  </a:lnTo>
                  <a:lnTo>
                    <a:pt x="104" y="0"/>
                  </a:lnTo>
                  <a:lnTo>
                    <a:pt x="114" y="5"/>
                  </a:lnTo>
                  <a:lnTo>
                    <a:pt x="9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7"/>
            <p:cNvSpPr>
              <a:spLocks noEditPoints="1"/>
            </p:cNvSpPr>
            <p:nvPr/>
          </p:nvSpPr>
          <p:spPr bwMode="auto">
            <a:xfrm>
              <a:off x="6164263" y="3541713"/>
              <a:ext cx="142875" cy="292100"/>
            </a:xfrm>
            <a:custGeom>
              <a:avLst/>
              <a:gdLst>
                <a:gd name="T0" fmla="*/ 83 w 90"/>
                <a:gd name="T1" fmla="*/ 184 h 184"/>
                <a:gd name="T2" fmla="*/ 81 w 90"/>
                <a:gd name="T3" fmla="*/ 184 h 184"/>
                <a:gd name="T4" fmla="*/ 90 w 90"/>
                <a:gd name="T5" fmla="*/ 180 h 184"/>
                <a:gd name="T6" fmla="*/ 90 w 90"/>
                <a:gd name="T7" fmla="*/ 180 h 184"/>
                <a:gd name="T8" fmla="*/ 83 w 90"/>
                <a:gd name="T9" fmla="*/ 184 h 184"/>
                <a:gd name="T10" fmla="*/ 64 w 90"/>
                <a:gd name="T11" fmla="*/ 147 h 184"/>
                <a:gd name="T12" fmla="*/ 52 w 90"/>
                <a:gd name="T13" fmla="*/ 121 h 184"/>
                <a:gd name="T14" fmla="*/ 62 w 90"/>
                <a:gd name="T15" fmla="*/ 116 h 184"/>
                <a:gd name="T16" fmla="*/ 73 w 90"/>
                <a:gd name="T17" fmla="*/ 144 h 184"/>
                <a:gd name="T18" fmla="*/ 64 w 90"/>
                <a:gd name="T19" fmla="*/ 147 h 184"/>
                <a:gd name="T20" fmla="*/ 43 w 90"/>
                <a:gd name="T21" fmla="*/ 99 h 184"/>
                <a:gd name="T22" fmla="*/ 31 w 90"/>
                <a:gd name="T23" fmla="*/ 71 h 184"/>
                <a:gd name="T24" fmla="*/ 40 w 90"/>
                <a:gd name="T25" fmla="*/ 69 h 184"/>
                <a:gd name="T26" fmla="*/ 52 w 90"/>
                <a:gd name="T27" fmla="*/ 95 h 184"/>
                <a:gd name="T28" fmla="*/ 43 w 90"/>
                <a:gd name="T29" fmla="*/ 99 h 184"/>
                <a:gd name="T30" fmla="*/ 14 w 90"/>
                <a:gd name="T31" fmla="*/ 36 h 184"/>
                <a:gd name="T32" fmla="*/ 0 w 90"/>
                <a:gd name="T33" fmla="*/ 5 h 184"/>
                <a:gd name="T34" fmla="*/ 10 w 90"/>
                <a:gd name="T35" fmla="*/ 0 h 184"/>
                <a:gd name="T36" fmla="*/ 24 w 90"/>
                <a:gd name="T37" fmla="*/ 33 h 184"/>
                <a:gd name="T38" fmla="*/ 14 w 90"/>
                <a:gd name="T39" fmla="*/ 3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84">
                  <a:moveTo>
                    <a:pt x="83" y="184"/>
                  </a:moveTo>
                  <a:lnTo>
                    <a:pt x="81" y="184"/>
                  </a:lnTo>
                  <a:lnTo>
                    <a:pt x="90" y="180"/>
                  </a:lnTo>
                  <a:lnTo>
                    <a:pt x="90" y="180"/>
                  </a:lnTo>
                  <a:lnTo>
                    <a:pt x="83" y="184"/>
                  </a:lnTo>
                  <a:close/>
                  <a:moveTo>
                    <a:pt x="64" y="147"/>
                  </a:moveTo>
                  <a:lnTo>
                    <a:pt x="52" y="121"/>
                  </a:lnTo>
                  <a:lnTo>
                    <a:pt x="62" y="116"/>
                  </a:lnTo>
                  <a:lnTo>
                    <a:pt x="73" y="144"/>
                  </a:lnTo>
                  <a:lnTo>
                    <a:pt x="64" y="147"/>
                  </a:lnTo>
                  <a:close/>
                  <a:moveTo>
                    <a:pt x="43" y="99"/>
                  </a:moveTo>
                  <a:lnTo>
                    <a:pt x="31" y="71"/>
                  </a:lnTo>
                  <a:lnTo>
                    <a:pt x="40" y="69"/>
                  </a:lnTo>
                  <a:lnTo>
                    <a:pt x="52" y="95"/>
                  </a:lnTo>
                  <a:lnTo>
                    <a:pt x="43" y="99"/>
                  </a:lnTo>
                  <a:close/>
                  <a:moveTo>
                    <a:pt x="14" y="36"/>
                  </a:moveTo>
                  <a:lnTo>
                    <a:pt x="0" y="5"/>
                  </a:lnTo>
                  <a:lnTo>
                    <a:pt x="10" y="0"/>
                  </a:lnTo>
                  <a:lnTo>
                    <a:pt x="24" y="33"/>
                  </a:lnTo>
                  <a:lnTo>
                    <a:pt x="14"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Freeform 16"/>
          <p:cNvSpPr>
            <a:spLocks noEditPoints="1"/>
          </p:cNvSpPr>
          <p:nvPr/>
        </p:nvSpPr>
        <p:spPr bwMode="auto">
          <a:xfrm>
            <a:off x="5905648" y="2253860"/>
            <a:ext cx="309334" cy="371595"/>
          </a:xfrm>
          <a:custGeom>
            <a:avLst/>
            <a:gdLst>
              <a:gd name="T0" fmla="*/ 19 w 76"/>
              <a:gd name="T1" fmla="*/ 55 h 91"/>
              <a:gd name="T2" fmla="*/ 2 w 76"/>
              <a:gd name="T3" fmla="*/ 47 h 91"/>
              <a:gd name="T4" fmla="*/ 0 w 76"/>
              <a:gd name="T5" fmla="*/ 46 h 91"/>
              <a:gd name="T6" fmla="*/ 19 w 76"/>
              <a:gd name="T7" fmla="*/ 37 h 91"/>
              <a:gd name="T8" fmla="*/ 51 w 76"/>
              <a:gd name="T9" fmla="*/ 0 h 91"/>
              <a:gd name="T10" fmla="*/ 54 w 76"/>
              <a:gd name="T11" fmla="*/ 0 h 91"/>
              <a:gd name="T12" fmla="*/ 41 w 76"/>
              <a:gd name="T13" fmla="*/ 32 h 91"/>
              <a:gd name="T14" fmla="*/ 42 w 76"/>
              <a:gd name="T15" fmla="*/ 34 h 91"/>
              <a:gd name="T16" fmla="*/ 74 w 76"/>
              <a:gd name="T17" fmla="*/ 30 h 91"/>
              <a:gd name="T18" fmla="*/ 75 w 76"/>
              <a:gd name="T19" fmla="*/ 30 h 91"/>
              <a:gd name="T20" fmla="*/ 76 w 76"/>
              <a:gd name="T21" fmla="*/ 30 h 91"/>
              <a:gd name="T22" fmla="*/ 74 w 76"/>
              <a:gd name="T23" fmla="*/ 46 h 91"/>
              <a:gd name="T24" fmla="*/ 76 w 76"/>
              <a:gd name="T25" fmla="*/ 60 h 91"/>
              <a:gd name="T26" fmla="*/ 75 w 76"/>
              <a:gd name="T27" fmla="*/ 60 h 91"/>
              <a:gd name="T28" fmla="*/ 76 w 76"/>
              <a:gd name="T29" fmla="*/ 61 h 91"/>
              <a:gd name="T30" fmla="*/ 74 w 76"/>
              <a:gd name="T31" fmla="*/ 61 h 91"/>
              <a:gd name="T32" fmla="*/ 41 w 76"/>
              <a:gd name="T33" fmla="*/ 57 h 91"/>
              <a:gd name="T34" fmla="*/ 41 w 76"/>
              <a:gd name="T35" fmla="*/ 59 h 91"/>
              <a:gd name="T36" fmla="*/ 53 w 76"/>
              <a:gd name="T37" fmla="*/ 89 h 91"/>
              <a:gd name="T38" fmla="*/ 54 w 76"/>
              <a:gd name="T39" fmla="*/ 91 h 91"/>
              <a:gd name="T40" fmla="*/ 20 w 76"/>
              <a:gd name="T41" fmla="*/ 53 h 91"/>
              <a:gd name="T42" fmla="*/ 21 w 76"/>
              <a:gd name="T43" fmla="*/ 54 h 91"/>
              <a:gd name="T44" fmla="*/ 50 w 76"/>
              <a:gd name="T45" fmla="*/ 88 h 91"/>
              <a:gd name="T46" fmla="*/ 39 w 76"/>
              <a:gd name="T47" fmla="*/ 59 h 91"/>
              <a:gd name="T48" fmla="*/ 39 w 76"/>
              <a:gd name="T49" fmla="*/ 56 h 91"/>
              <a:gd name="T50" fmla="*/ 40 w 76"/>
              <a:gd name="T51" fmla="*/ 55 h 91"/>
              <a:gd name="T52" fmla="*/ 73 w 76"/>
              <a:gd name="T53" fmla="*/ 59 h 91"/>
              <a:gd name="T54" fmla="*/ 71 w 76"/>
              <a:gd name="T55" fmla="*/ 46 h 91"/>
              <a:gd name="T56" fmla="*/ 73 w 76"/>
              <a:gd name="T57" fmla="*/ 33 h 91"/>
              <a:gd name="T58" fmla="*/ 41 w 76"/>
              <a:gd name="T59" fmla="*/ 37 h 91"/>
              <a:gd name="T60" fmla="*/ 39 w 76"/>
              <a:gd name="T61" fmla="*/ 36 h 91"/>
              <a:gd name="T62" fmla="*/ 39 w 76"/>
              <a:gd name="T63" fmla="*/ 32 h 91"/>
              <a:gd name="T64" fmla="*/ 49 w 76"/>
              <a:gd name="T65" fmla="*/ 3 h 91"/>
              <a:gd name="T66" fmla="*/ 21 w 76"/>
              <a:gd name="T67" fmla="*/ 38 h 91"/>
              <a:gd name="T68" fmla="*/ 20 w 76"/>
              <a:gd name="T69" fmla="*/ 39 h 91"/>
              <a:gd name="T70" fmla="*/ 5 w 76"/>
              <a:gd name="T7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91">
                <a:moveTo>
                  <a:pt x="52" y="91"/>
                </a:moveTo>
                <a:cubicBezTo>
                  <a:pt x="37" y="90"/>
                  <a:pt x="22" y="72"/>
                  <a:pt x="19" y="55"/>
                </a:cubicBezTo>
                <a:cubicBezTo>
                  <a:pt x="19" y="55"/>
                  <a:pt x="19" y="55"/>
                  <a:pt x="19" y="55"/>
                </a:cubicBezTo>
                <a:cubicBezTo>
                  <a:pt x="12" y="53"/>
                  <a:pt x="6" y="50"/>
                  <a:pt x="2" y="47"/>
                </a:cubicBezTo>
                <a:cubicBezTo>
                  <a:pt x="2" y="47"/>
                  <a:pt x="2" y="47"/>
                  <a:pt x="2" y="47"/>
                </a:cubicBezTo>
                <a:cubicBezTo>
                  <a:pt x="0" y="46"/>
                  <a:pt x="0" y="46"/>
                  <a:pt x="0" y="46"/>
                </a:cubicBezTo>
                <a:cubicBezTo>
                  <a:pt x="2" y="45"/>
                  <a:pt x="2" y="45"/>
                  <a:pt x="2" y="45"/>
                </a:cubicBezTo>
                <a:cubicBezTo>
                  <a:pt x="6" y="41"/>
                  <a:pt x="12" y="39"/>
                  <a:pt x="19" y="37"/>
                </a:cubicBezTo>
                <a:cubicBezTo>
                  <a:pt x="19" y="37"/>
                  <a:pt x="19" y="37"/>
                  <a:pt x="19" y="37"/>
                </a:cubicBezTo>
                <a:cubicBezTo>
                  <a:pt x="22" y="20"/>
                  <a:pt x="36" y="1"/>
                  <a:pt x="51" y="0"/>
                </a:cubicBezTo>
                <a:cubicBezTo>
                  <a:pt x="51" y="0"/>
                  <a:pt x="51" y="0"/>
                  <a:pt x="51" y="0"/>
                </a:cubicBezTo>
                <a:cubicBezTo>
                  <a:pt x="54" y="0"/>
                  <a:pt x="54" y="0"/>
                  <a:pt x="54" y="0"/>
                </a:cubicBezTo>
                <a:cubicBezTo>
                  <a:pt x="52" y="2"/>
                  <a:pt x="52" y="2"/>
                  <a:pt x="52" y="2"/>
                </a:cubicBezTo>
                <a:cubicBezTo>
                  <a:pt x="49" y="8"/>
                  <a:pt x="41" y="22"/>
                  <a:pt x="41" y="32"/>
                </a:cubicBezTo>
                <a:cubicBezTo>
                  <a:pt x="41" y="32"/>
                  <a:pt x="41" y="32"/>
                  <a:pt x="41" y="32"/>
                </a:cubicBezTo>
                <a:cubicBezTo>
                  <a:pt x="41" y="33"/>
                  <a:pt x="42" y="34"/>
                  <a:pt x="42" y="34"/>
                </a:cubicBezTo>
                <a:cubicBezTo>
                  <a:pt x="42" y="34"/>
                  <a:pt x="42" y="34"/>
                  <a:pt x="42" y="34"/>
                </a:cubicBezTo>
                <a:cubicBezTo>
                  <a:pt x="49" y="33"/>
                  <a:pt x="68" y="30"/>
                  <a:pt x="74" y="30"/>
                </a:cubicBezTo>
                <a:cubicBezTo>
                  <a:pt x="74" y="30"/>
                  <a:pt x="74" y="30"/>
                  <a:pt x="74" y="30"/>
                </a:cubicBezTo>
                <a:cubicBezTo>
                  <a:pt x="74" y="30"/>
                  <a:pt x="74" y="30"/>
                  <a:pt x="75" y="30"/>
                </a:cubicBezTo>
                <a:cubicBezTo>
                  <a:pt x="75" y="30"/>
                  <a:pt x="75" y="30"/>
                  <a:pt x="75" y="30"/>
                </a:cubicBezTo>
                <a:cubicBezTo>
                  <a:pt x="76" y="30"/>
                  <a:pt x="76" y="30"/>
                  <a:pt x="76" y="30"/>
                </a:cubicBezTo>
                <a:cubicBezTo>
                  <a:pt x="76" y="32"/>
                  <a:pt x="76" y="32"/>
                  <a:pt x="76" y="32"/>
                </a:cubicBezTo>
                <a:cubicBezTo>
                  <a:pt x="74" y="36"/>
                  <a:pt x="74" y="41"/>
                  <a:pt x="74" y="46"/>
                </a:cubicBezTo>
                <a:cubicBezTo>
                  <a:pt x="74" y="46"/>
                  <a:pt x="74" y="46"/>
                  <a:pt x="74" y="46"/>
                </a:cubicBezTo>
                <a:cubicBezTo>
                  <a:pt x="74" y="51"/>
                  <a:pt x="74" y="56"/>
                  <a:pt x="76" y="60"/>
                </a:cubicBezTo>
                <a:cubicBezTo>
                  <a:pt x="76" y="60"/>
                  <a:pt x="76" y="60"/>
                  <a:pt x="76" y="60"/>
                </a:cubicBezTo>
                <a:cubicBezTo>
                  <a:pt x="75" y="60"/>
                  <a:pt x="75" y="60"/>
                  <a:pt x="75" y="60"/>
                </a:cubicBezTo>
                <a:cubicBezTo>
                  <a:pt x="76" y="60"/>
                  <a:pt x="76" y="60"/>
                  <a:pt x="76" y="60"/>
                </a:cubicBezTo>
                <a:cubicBezTo>
                  <a:pt x="76" y="61"/>
                  <a:pt x="76" y="61"/>
                  <a:pt x="76" y="61"/>
                </a:cubicBezTo>
                <a:cubicBezTo>
                  <a:pt x="75" y="61"/>
                  <a:pt x="75" y="61"/>
                  <a:pt x="75" y="61"/>
                </a:cubicBezTo>
                <a:cubicBezTo>
                  <a:pt x="74" y="61"/>
                  <a:pt x="74" y="61"/>
                  <a:pt x="74" y="61"/>
                </a:cubicBezTo>
                <a:cubicBezTo>
                  <a:pt x="74" y="61"/>
                  <a:pt x="74" y="61"/>
                  <a:pt x="74" y="61"/>
                </a:cubicBezTo>
                <a:cubicBezTo>
                  <a:pt x="68" y="61"/>
                  <a:pt x="49" y="58"/>
                  <a:pt x="41" y="57"/>
                </a:cubicBezTo>
                <a:cubicBezTo>
                  <a:pt x="41" y="57"/>
                  <a:pt x="41" y="57"/>
                  <a:pt x="41" y="57"/>
                </a:cubicBezTo>
                <a:cubicBezTo>
                  <a:pt x="41" y="58"/>
                  <a:pt x="41" y="58"/>
                  <a:pt x="41" y="59"/>
                </a:cubicBezTo>
                <a:cubicBezTo>
                  <a:pt x="41" y="59"/>
                  <a:pt x="41" y="59"/>
                  <a:pt x="41" y="59"/>
                </a:cubicBezTo>
                <a:cubicBezTo>
                  <a:pt x="41" y="69"/>
                  <a:pt x="50" y="83"/>
                  <a:pt x="53" y="89"/>
                </a:cubicBezTo>
                <a:cubicBezTo>
                  <a:pt x="53" y="89"/>
                  <a:pt x="53" y="89"/>
                  <a:pt x="53" y="89"/>
                </a:cubicBezTo>
                <a:cubicBezTo>
                  <a:pt x="54" y="91"/>
                  <a:pt x="54" y="91"/>
                  <a:pt x="54" y="91"/>
                </a:cubicBezTo>
                <a:cubicBezTo>
                  <a:pt x="52" y="91"/>
                  <a:pt x="52" y="91"/>
                  <a:pt x="52" y="91"/>
                </a:cubicBezTo>
                <a:close/>
                <a:moveTo>
                  <a:pt x="20" y="53"/>
                </a:moveTo>
                <a:cubicBezTo>
                  <a:pt x="21" y="53"/>
                  <a:pt x="21" y="53"/>
                  <a:pt x="21" y="53"/>
                </a:cubicBezTo>
                <a:cubicBezTo>
                  <a:pt x="21" y="54"/>
                  <a:pt x="21" y="54"/>
                  <a:pt x="21" y="54"/>
                </a:cubicBezTo>
                <a:cubicBezTo>
                  <a:pt x="24" y="69"/>
                  <a:pt x="37" y="85"/>
                  <a:pt x="50" y="88"/>
                </a:cubicBezTo>
                <a:cubicBezTo>
                  <a:pt x="50" y="88"/>
                  <a:pt x="50" y="88"/>
                  <a:pt x="50" y="88"/>
                </a:cubicBezTo>
                <a:cubicBezTo>
                  <a:pt x="46" y="81"/>
                  <a:pt x="39" y="69"/>
                  <a:pt x="39" y="59"/>
                </a:cubicBezTo>
                <a:cubicBezTo>
                  <a:pt x="39" y="59"/>
                  <a:pt x="39" y="59"/>
                  <a:pt x="39" y="59"/>
                </a:cubicBezTo>
                <a:cubicBezTo>
                  <a:pt x="39" y="58"/>
                  <a:pt x="39" y="57"/>
                  <a:pt x="39" y="56"/>
                </a:cubicBezTo>
                <a:cubicBezTo>
                  <a:pt x="39" y="56"/>
                  <a:pt x="39" y="56"/>
                  <a:pt x="39" y="56"/>
                </a:cubicBezTo>
                <a:cubicBezTo>
                  <a:pt x="39" y="54"/>
                  <a:pt x="39" y="54"/>
                  <a:pt x="39" y="54"/>
                </a:cubicBezTo>
                <a:cubicBezTo>
                  <a:pt x="40" y="55"/>
                  <a:pt x="40" y="55"/>
                  <a:pt x="40" y="55"/>
                </a:cubicBezTo>
                <a:cubicBezTo>
                  <a:pt x="46" y="56"/>
                  <a:pt x="66" y="59"/>
                  <a:pt x="73" y="59"/>
                </a:cubicBezTo>
                <a:cubicBezTo>
                  <a:pt x="73" y="59"/>
                  <a:pt x="73" y="59"/>
                  <a:pt x="73" y="59"/>
                </a:cubicBezTo>
                <a:cubicBezTo>
                  <a:pt x="72" y="55"/>
                  <a:pt x="71" y="50"/>
                  <a:pt x="71" y="46"/>
                </a:cubicBezTo>
                <a:cubicBezTo>
                  <a:pt x="71" y="46"/>
                  <a:pt x="71" y="46"/>
                  <a:pt x="71" y="46"/>
                </a:cubicBezTo>
                <a:cubicBezTo>
                  <a:pt x="71" y="41"/>
                  <a:pt x="72" y="37"/>
                  <a:pt x="73" y="33"/>
                </a:cubicBezTo>
                <a:cubicBezTo>
                  <a:pt x="73" y="33"/>
                  <a:pt x="73" y="33"/>
                  <a:pt x="73" y="33"/>
                </a:cubicBezTo>
                <a:cubicBezTo>
                  <a:pt x="66" y="33"/>
                  <a:pt x="47" y="36"/>
                  <a:pt x="41" y="37"/>
                </a:cubicBezTo>
                <a:cubicBezTo>
                  <a:pt x="41" y="37"/>
                  <a:pt x="41" y="37"/>
                  <a:pt x="41" y="37"/>
                </a:cubicBezTo>
                <a:cubicBezTo>
                  <a:pt x="40" y="37"/>
                  <a:pt x="40" y="37"/>
                  <a:pt x="40" y="37"/>
                </a:cubicBezTo>
                <a:cubicBezTo>
                  <a:pt x="39" y="36"/>
                  <a:pt x="39" y="36"/>
                  <a:pt x="39" y="36"/>
                </a:cubicBezTo>
                <a:cubicBezTo>
                  <a:pt x="39" y="35"/>
                  <a:pt x="39" y="33"/>
                  <a:pt x="39" y="32"/>
                </a:cubicBezTo>
                <a:cubicBezTo>
                  <a:pt x="39" y="32"/>
                  <a:pt x="39" y="32"/>
                  <a:pt x="39" y="32"/>
                </a:cubicBezTo>
                <a:cubicBezTo>
                  <a:pt x="39" y="22"/>
                  <a:pt x="45" y="10"/>
                  <a:pt x="49" y="3"/>
                </a:cubicBezTo>
                <a:cubicBezTo>
                  <a:pt x="49" y="3"/>
                  <a:pt x="49" y="3"/>
                  <a:pt x="49" y="3"/>
                </a:cubicBezTo>
                <a:cubicBezTo>
                  <a:pt x="36" y="5"/>
                  <a:pt x="23" y="23"/>
                  <a:pt x="21" y="38"/>
                </a:cubicBezTo>
                <a:cubicBezTo>
                  <a:pt x="21" y="38"/>
                  <a:pt x="21" y="38"/>
                  <a:pt x="21" y="38"/>
                </a:cubicBezTo>
                <a:cubicBezTo>
                  <a:pt x="21" y="39"/>
                  <a:pt x="21" y="39"/>
                  <a:pt x="21" y="39"/>
                </a:cubicBezTo>
                <a:cubicBezTo>
                  <a:pt x="20" y="39"/>
                  <a:pt x="20" y="39"/>
                  <a:pt x="20" y="39"/>
                </a:cubicBezTo>
                <a:cubicBezTo>
                  <a:pt x="14" y="41"/>
                  <a:pt x="9" y="43"/>
                  <a:pt x="5" y="46"/>
                </a:cubicBezTo>
                <a:cubicBezTo>
                  <a:pt x="5" y="46"/>
                  <a:pt x="5" y="46"/>
                  <a:pt x="5" y="46"/>
                </a:cubicBezTo>
                <a:cubicBezTo>
                  <a:pt x="9" y="49"/>
                  <a:pt x="14" y="51"/>
                  <a:pt x="20" y="53"/>
                </a:cubicBezTo>
                <a:close/>
              </a:path>
            </a:pathLst>
          </a:cu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lt1"/>
              </a:solidFill>
            </a:endParaRPr>
          </a:p>
        </p:txBody>
      </p:sp>
      <p:sp>
        <p:nvSpPr>
          <p:cNvPr id="16" name="Freeform 16"/>
          <p:cNvSpPr>
            <a:spLocks noEditPoints="1"/>
          </p:cNvSpPr>
          <p:nvPr/>
        </p:nvSpPr>
        <p:spPr bwMode="auto">
          <a:xfrm rot="584553">
            <a:off x="6921656" y="2121309"/>
            <a:ext cx="329045" cy="395273"/>
          </a:xfrm>
          <a:custGeom>
            <a:avLst/>
            <a:gdLst>
              <a:gd name="T0" fmla="*/ 19 w 76"/>
              <a:gd name="T1" fmla="*/ 55 h 91"/>
              <a:gd name="T2" fmla="*/ 2 w 76"/>
              <a:gd name="T3" fmla="*/ 47 h 91"/>
              <a:gd name="T4" fmla="*/ 0 w 76"/>
              <a:gd name="T5" fmla="*/ 46 h 91"/>
              <a:gd name="T6" fmla="*/ 19 w 76"/>
              <a:gd name="T7" fmla="*/ 37 h 91"/>
              <a:gd name="T8" fmla="*/ 51 w 76"/>
              <a:gd name="T9" fmla="*/ 0 h 91"/>
              <a:gd name="T10" fmla="*/ 54 w 76"/>
              <a:gd name="T11" fmla="*/ 0 h 91"/>
              <a:gd name="T12" fmla="*/ 41 w 76"/>
              <a:gd name="T13" fmla="*/ 32 h 91"/>
              <a:gd name="T14" fmla="*/ 42 w 76"/>
              <a:gd name="T15" fmla="*/ 34 h 91"/>
              <a:gd name="T16" fmla="*/ 74 w 76"/>
              <a:gd name="T17" fmla="*/ 30 h 91"/>
              <a:gd name="T18" fmla="*/ 75 w 76"/>
              <a:gd name="T19" fmla="*/ 30 h 91"/>
              <a:gd name="T20" fmla="*/ 76 w 76"/>
              <a:gd name="T21" fmla="*/ 30 h 91"/>
              <a:gd name="T22" fmla="*/ 74 w 76"/>
              <a:gd name="T23" fmla="*/ 46 h 91"/>
              <a:gd name="T24" fmla="*/ 76 w 76"/>
              <a:gd name="T25" fmla="*/ 60 h 91"/>
              <a:gd name="T26" fmla="*/ 75 w 76"/>
              <a:gd name="T27" fmla="*/ 60 h 91"/>
              <a:gd name="T28" fmla="*/ 76 w 76"/>
              <a:gd name="T29" fmla="*/ 61 h 91"/>
              <a:gd name="T30" fmla="*/ 74 w 76"/>
              <a:gd name="T31" fmla="*/ 61 h 91"/>
              <a:gd name="T32" fmla="*/ 41 w 76"/>
              <a:gd name="T33" fmla="*/ 57 h 91"/>
              <a:gd name="T34" fmla="*/ 41 w 76"/>
              <a:gd name="T35" fmla="*/ 59 h 91"/>
              <a:gd name="T36" fmla="*/ 53 w 76"/>
              <a:gd name="T37" fmla="*/ 89 h 91"/>
              <a:gd name="T38" fmla="*/ 54 w 76"/>
              <a:gd name="T39" fmla="*/ 91 h 91"/>
              <a:gd name="T40" fmla="*/ 20 w 76"/>
              <a:gd name="T41" fmla="*/ 53 h 91"/>
              <a:gd name="T42" fmla="*/ 21 w 76"/>
              <a:gd name="T43" fmla="*/ 54 h 91"/>
              <a:gd name="T44" fmla="*/ 50 w 76"/>
              <a:gd name="T45" fmla="*/ 88 h 91"/>
              <a:gd name="T46" fmla="*/ 39 w 76"/>
              <a:gd name="T47" fmla="*/ 59 h 91"/>
              <a:gd name="T48" fmla="*/ 39 w 76"/>
              <a:gd name="T49" fmla="*/ 56 h 91"/>
              <a:gd name="T50" fmla="*/ 40 w 76"/>
              <a:gd name="T51" fmla="*/ 55 h 91"/>
              <a:gd name="T52" fmla="*/ 73 w 76"/>
              <a:gd name="T53" fmla="*/ 59 h 91"/>
              <a:gd name="T54" fmla="*/ 71 w 76"/>
              <a:gd name="T55" fmla="*/ 46 h 91"/>
              <a:gd name="T56" fmla="*/ 73 w 76"/>
              <a:gd name="T57" fmla="*/ 33 h 91"/>
              <a:gd name="T58" fmla="*/ 41 w 76"/>
              <a:gd name="T59" fmla="*/ 37 h 91"/>
              <a:gd name="T60" fmla="*/ 39 w 76"/>
              <a:gd name="T61" fmla="*/ 36 h 91"/>
              <a:gd name="T62" fmla="*/ 39 w 76"/>
              <a:gd name="T63" fmla="*/ 32 h 91"/>
              <a:gd name="T64" fmla="*/ 49 w 76"/>
              <a:gd name="T65" fmla="*/ 3 h 91"/>
              <a:gd name="T66" fmla="*/ 21 w 76"/>
              <a:gd name="T67" fmla="*/ 38 h 91"/>
              <a:gd name="T68" fmla="*/ 20 w 76"/>
              <a:gd name="T69" fmla="*/ 39 h 91"/>
              <a:gd name="T70" fmla="*/ 5 w 76"/>
              <a:gd name="T7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91">
                <a:moveTo>
                  <a:pt x="52" y="91"/>
                </a:moveTo>
                <a:cubicBezTo>
                  <a:pt x="37" y="90"/>
                  <a:pt x="22" y="72"/>
                  <a:pt x="19" y="55"/>
                </a:cubicBezTo>
                <a:cubicBezTo>
                  <a:pt x="19" y="55"/>
                  <a:pt x="19" y="55"/>
                  <a:pt x="19" y="55"/>
                </a:cubicBezTo>
                <a:cubicBezTo>
                  <a:pt x="12" y="53"/>
                  <a:pt x="6" y="50"/>
                  <a:pt x="2" y="47"/>
                </a:cubicBezTo>
                <a:cubicBezTo>
                  <a:pt x="2" y="47"/>
                  <a:pt x="2" y="47"/>
                  <a:pt x="2" y="47"/>
                </a:cubicBezTo>
                <a:cubicBezTo>
                  <a:pt x="0" y="46"/>
                  <a:pt x="0" y="46"/>
                  <a:pt x="0" y="46"/>
                </a:cubicBezTo>
                <a:cubicBezTo>
                  <a:pt x="2" y="45"/>
                  <a:pt x="2" y="45"/>
                  <a:pt x="2" y="45"/>
                </a:cubicBezTo>
                <a:cubicBezTo>
                  <a:pt x="6" y="41"/>
                  <a:pt x="12" y="39"/>
                  <a:pt x="19" y="37"/>
                </a:cubicBezTo>
                <a:cubicBezTo>
                  <a:pt x="19" y="37"/>
                  <a:pt x="19" y="37"/>
                  <a:pt x="19" y="37"/>
                </a:cubicBezTo>
                <a:cubicBezTo>
                  <a:pt x="22" y="20"/>
                  <a:pt x="36" y="1"/>
                  <a:pt x="51" y="0"/>
                </a:cubicBezTo>
                <a:cubicBezTo>
                  <a:pt x="51" y="0"/>
                  <a:pt x="51" y="0"/>
                  <a:pt x="51" y="0"/>
                </a:cubicBezTo>
                <a:cubicBezTo>
                  <a:pt x="54" y="0"/>
                  <a:pt x="54" y="0"/>
                  <a:pt x="54" y="0"/>
                </a:cubicBezTo>
                <a:cubicBezTo>
                  <a:pt x="52" y="2"/>
                  <a:pt x="52" y="2"/>
                  <a:pt x="52" y="2"/>
                </a:cubicBezTo>
                <a:cubicBezTo>
                  <a:pt x="49" y="8"/>
                  <a:pt x="41" y="22"/>
                  <a:pt x="41" y="32"/>
                </a:cubicBezTo>
                <a:cubicBezTo>
                  <a:pt x="41" y="32"/>
                  <a:pt x="41" y="32"/>
                  <a:pt x="41" y="32"/>
                </a:cubicBezTo>
                <a:cubicBezTo>
                  <a:pt x="41" y="33"/>
                  <a:pt x="42" y="34"/>
                  <a:pt x="42" y="34"/>
                </a:cubicBezTo>
                <a:cubicBezTo>
                  <a:pt x="42" y="34"/>
                  <a:pt x="42" y="34"/>
                  <a:pt x="42" y="34"/>
                </a:cubicBezTo>
                <a:cubicBezTo>
                  <a:pt x="49" y="33"/>
                  <a:pt x="68" y="30"/>
                  <a:pt x="74" y="30"/>
                </a:cubicBezTo>
                <a:cubicBezTo>
                  <a:pt x="74" y="30"/>
                  <a:pt x="74" y="30"/>
                  <a:pt x="74" y="30"/>
                </a:cubicBezTo>
                <a:cubicBezTo>
                  <a:pt x="74" y="30"/>
                  <a:pt x="74" y="30"/>
                  <a:pt x="75" y="30"/>
                </a:cubicBezTo>
                <a:cubicBezTo>
                  <a:pt x="75" y="30"/>
                  <a:pt x="75" y="30"/>
                  <a:pt x="75" y="30"/>
                </a:cubicBezTo>
                <a:cubicBezTo>
                  <a:pt x="76" y="30"/>
                  <a:pt x="76" y="30"/>
                  <a:pt x="76" y="30"/>
                </a:cubicBezTo>
                <a:cubicBezTo>
                  <a:pt x="76" y="32"/>
                  <a:pt x="76" y="32"/>
                  <a:pt x="76" y="32"/>
                </a:cubicBezTo>
                <a:cubicBezTo>
                  <a:pt x="74" y="36"/>
                  <a:pt x="74" y="41"/>
                  <a:pt x="74" y="46"/>
                </a:cubicBezTo>
                <a:cubicBezTo>
                  <a:pt x="74" y="46"/>
                  <a:pt x="74" y="46"/>
                  <a:pt x="74" y="46"/>
                </a:cubicBezTo>
                <a:cubicBezTo>
                  <a:pt x="74" y="51"/>
                  <a:pt x="74" y="56"/>
                  <a:pt x="76" y="60"/>
                </a:cubicBezTo>
                <a:cubicBezTo>
                  <a:pt x="76" y="60"/>
                  <a:pt x="76" y="60"/>
                  <a:pt x="76" y="60"/>
                </a:cubicBezTo>
                <a:cubicBezTo>
                  <a:pt x="75" y="60"/>
                  <a:pt x="75" y="60"/>
                  <a:pt x="75" y="60"/>
                </a:cubicBezTo>
                <a:cubicBezTo>
                  <a:pt x="76" y="60"/>
                  <a:pt x="76" y="60"/>
                  <a:pt x="76" y="60"/>
                </a:cubicBezTo>
                <a:cubicBezTo>
                  <a:pt x="76" y="61"/>
                  <a:pt x="76" y="61"/>
                  <a:pt x="76" y="61"/>
                </a:cubicBezTo>
                <a:cubicBezTo>
                  <a:pt x="75" y="61"/>
                  <a:pt x="75" y="61"/>
                  <a:pt x="75" y="61"/>
                </a:cubicBezTo>
                <a:cubicBezTo>
                  <a:pt x="74" y="61"/>
                  <a:pt x="74" y="61"/>
                  <a:pt x="74" y="61"/>
                </a:cubicBezTo>
                <a:cubicBezTo>
                  <a:pt x="74" y="61"/>
                  <a:pt x="74" y="61"/>
                  <a:pt x="74" y="61"/>
                </a:cubicBezTo>
                <a:cubicBezTo>
                  <a:pt x="68" y="61"/>
                  <a:pt x="49" y="58"/>
                  <a:pt x="41" y="57"/>
                </a:cubicBezTo>
                <a:cubicBezTo>
                  <a:pt x="41" y="57"/>
                  <a:pt x="41" y="57"/>
                  <a:pt x="41" y="57"/>
                </a:cubicBezTo>
                <a:cubicBezTo>
                  <a:pt x="41" y="58"/>
                  <a:pt x="41" y="58"/>
                  <a:pt x="41" y="59"/>
                </a:cubicBezTo>
                <a:cubicBezTo>
                  <a:pt x="41" y="59"/>
                  <a:pt x="41" y="59"/>
                  <a:pt x="41" y="59"/>
                </a:cubicBezTo>
                <a:cubicBezTo>
                  <a:pt x="41" y="69"/>
                  <a:pt x="50" y="83"/>
                  <a:pt x="53" y="89"/>
                </a:cubicBezTo>
                <a:cubicBezTo>
                  <a:pt x="53" y="89"/>
                  <a:pt x="53" y="89"/>
                  <a:pt x="53" y="89"/>
                </a:cubicBezTo>
                <a:cubicBezTo>
                  <a:pt x="54" y="91"/>
                  <a:pt x="54" y="91"/>
                  <a:pt x="54" y="91"/>
                </a:cubicBezTo>
                <a:cubicBezTo>
                  <a:pt x="52" y="91"/>
                  <a:pt x="52" y="91"/>
                  <a:pt x="52" y="91"/>
                </a:cubicBezTo>
                <a:close/>
                <a:moveTo>
                  <a:pt x="20" y="53"/>
                </a:moveTo>
                <a:cubicBezTo>
                  <a:pt x="21" y="53"/>
                  <a:pt x="21" y="53"/>
                  <a:pt x="21" y="53"/>
                </a:cubicBezTo>
                <a:cubicBezTo>
                  <a:pt x="21" y="54"/>
                  <a:pt x="21" y="54"/>
                  <a:pt x="21" y="54"/>
                </a:cubicBezTo>
                <a:cubicBezTo>
                  <a:pt x="24" y="69"/>
                  <a:pt x="37" y="85"/>
                  <a:pt x="50" y="88"/>
                </a:cubicBezTo>
                <a:cubicBezTo>
                  <a:pt x="50" y="88"/>
                  <a:pt x="50" y="88"/>
                  <a:pt x="50" y="88"/>
                </a:cubicBezTo>
                <a:cubicBezTo>
                  <a:pt x="46" y="81"/>
                  <a:pt x="39" y="69"/>
                  <a:pt x="39" y="59"/>
                </a:cubicBezTo>
                <a:cubicBezTo>
                  <a:pt x="39" y="59"/>
                  <a:pt x="39" y="59"/>
                  <a:pt x="39" y="59"/>
                </a:cubicBezTo>
                <a:cubicBezTo>
                  <a:pt x="39" y="58"/>
                  <a:pt x="39" y="57"/>
                  <a:pt x="39" y="56"/>
                </a:cubicBezTo>
                <a:cubicBezTo>
                  <a:pt x="39" y="56"/>
                  <a:pt x="39" y="56"/>
                  <a:pt x="39" y="56"/>
                </a:cubicBezTo>
                <a:cubicBezTo>
                  <a:pt x="39" y="54"/>
                  <a:pt x="39" y="54"/>
                  <a:pt x="39" y="54"/>
                </a:cubicBezTo>
                <a:cubicBezTo>
                  <a:pt x="40" y="55"/>
                  <a:pt x="40" y="55"/>
                  <a:pt x="40" y="55"/>
                </a:cubicBezTo>
                <a:cubicBezTo>
                  <a:pt x="46" y="56"/>
                  <a:pt x="66" y="59"/>
                  <a:pt x="73" y="59"/>
                </a:cubicBezTo>
                <a:cubicBezTo>
                  <a:pt x="73" y="59"/>
                  <a:pt x="73" y="59"/>
                  <a:pt x="73" y="59"/>
                </a:cubicBezTo>
                <a:cubicBezTo>
                  <a:pt x="72" y="55"/>
                  <a:pt x="71" y="50"/>
                  <a:pt x="71" y="46"/>
                </a:cubicBezTo>
                <a:cubicBezTo>
                  <a:pt x="71" y="46"/>
                  <a:pt x="71" y="46"/>
                  <a:pt x="71" y="46"/>
                </a:cubicBezTo>
                <a:cubicBezTo>
                  <a:pt x="71" y="41"/>
                  <a:pt x="72" y="37"/>
                  <a:pt x="73" y="33"/>
                </a:cubicBezTo>
                <a:cubicBezTo>
                  <a:pt x="73" y="33"/>
                  <a:pt x="73" y="33"/>
                  <a:pt x="73" y="33"/>
                </a:cubicBezTo>
                <a:cubicBezTo>
                  <a:pt x="66" y="33"/>
                  <a:pt x="47" y="36"/>
                  <a:pt x="41" y="37"/>
                </a:cubicBezTo>
                <a:cubicBezTo>
                  <a:pt x="41" y="37"/>
                  <a:pt x="41" y="37"/>
                  <a:pt x="41" y="37"/>
                </a:cubicBezTo>
                <a:cubicBezTo>
                  <a:pt x="40" y="37"/>
                  <a:pt x="40" y="37"/>
                  <a:pt x="40" y="37"/>
                </a:cubicBezTo>
                <a:cubicBezTo>
                  <a:pt x="39" y="36"/>
                  <a:pt x="39" y="36"/>
                  <a:pt x="39" y="36"/>
                </a:cubicBezTo>
                <a:cubicBezTo>
                  <a:pt x="39" y="35"/>
                  <a:pt x="39" y="33"/>
                  <a:pt x="39" y="32"/>
                </a:cubicBezTo>
                <a:cubicBezTo>
                  <a:pt x="39" y="32"/>
                  <a:pt x="39" y="32"/>
                  <a:pt x="39" y="32"/>
                </a:cubicBezTo>
                <a:cubicBezTo>
                  <a:pt x="39" y="22"/>
                  <a:pt x="45" y="10"/>
                  <a:pt x="49" y="3"/>
                </a:cubicBezTo>
                <a:cubicBezTo>
                  <a:pt x="49" y="3"/>
                  <a:pt x="49" y="3"/>
                  <a:pt x="49" y="3"/>
                </a:cubicBezTo>
                <a:cubicBezTo>
                  <a:pt x="36" y="5"/>
                  <a:pt x="23" y="23"/>
                  <a:pt x="21" y="38"/>
                </a:cubicBezTo>
                <a:cubicBezTo>
                  <a:pt x="21" y="38"/>
                  <a:pt x="21" y="38"/>
                  <a:pt x="21" y="38"/>
                </a:cubicBezTo>
                <a:cubicBezTo>
                  <a:pt x="21" y="39"/>
                  <a:pt x="21" y="39"/>
                  <a:pt x="21" y="39"/>
                </a:cubicBezTo>
                <a:cubicBezTo>
                  <a:pt x="20" y="39"/>
                  <a:pt x="20" y="39"/>
                  <a:pt x="20" y="39"/>
                </a:cubicBezTo>
                <a:cubicBezTo>
                  <a:pt x="14" y="41"/>
                  <a:pt x="9" y="43"/>
                  <a:pt x="5" y="46"/>
                </a:cubicBezTo>
                <a:cubicBezTo>
                  <a:pt x="5" y="46"/>
                  <a:pt x="5" y="46"/>
                  <a:pt x="5" y="46"/>
                </a:cubicBezTo>
                <a:cubicBezTo>
                  <a:pt x="9" y="49"/>
                  <a:pt x="14" y="51"/>
                  <a:pt x="20" y="53"/>
                </a:cubicBezTo>
                <a:close/>
              </a:path>
            </a:pathLst>
          </a:cu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lt1"/>
              </a:solidFill>
            </a:endParaRPr>
          </a:p>
        </p:txBody>
      </p:sp>
      <p:grpSp>
        <p:nvGrpSpPr>
          <p:cNvPr id="17" name="组合 16"/>
          <p:cNvGrpSpPr/>
          <p:nvPr/>
        </p:nvGrpSpPr>
        <p:grpSpPr>
          <a:xfrm>
            <a:off x="2911317" y="2786867"/>
            <a:ext cx="932180" cy="1054101"/>
            <a:chOff x="2387669" y="1429930"/>
            <a:chExt cx="699226" cy="790576"/>
          </a:xfrm>
        </p:grpSpPr>
        <p:grpSp>
          <p:nvGrpSpPr>
            <p:cNvPr id="18" name="组合 17"/>
            <p:cNvGrpSpPr/>
            <p:nvPr/>
          </p:nvGrpSpPr>
          <p:grpSpPr>
            <a:xfrm>
              <a:off x="2411760" y="1490614"/>
              <a:ext cx="648072" cy="648072"/>
              <a:chOff x="1907704" y="1131590"/>
              <a:chExt cx="1008112" cy="1008112"/>
            </a:xfrm>
          </p:grpSpPr>
          <p:sp>
            <p:nvSpPr>
              <p:cNvPr id="20" name="矩形 19"/>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21" name="直接连接符 20"/>
              <p:cNvCxnSpPr>
                <a:stCxn id="20" idx="1"/>
                <a:endCxn id="20"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2387669" y="1429930"/>
              <a:ext cx="699226"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结</a:t>
              </a:r>
              <a:endParaRPr lang="zh-CN" altLang="en-US" sz="5900" dirty="0">
                <a:solidFill>
                  <a:schemeClr val="bg1">
                    <a:alpha val="79000"/>
                  </a:schemeClr>
                </a:solidFill>
                <a:latin typeface="+mj-ea"/>
                <a:ea typeface="+mj-ea"/>
              </a:endParaRPr>
            </a:p>
          </p:txBody>
        </p:sp>
      </p:grpSp>
      <p:grpSp>
        <p:nvGrpSpPr>
          <p:cNvPr id="23" name="组合 22"/>
          <p:cNvGrpSpPr/>
          <p:nvPr/>
        </p:nvGrpSpPr>
        <p:grpSpPr>
          <a:xfrm>
            <a:off x="3942646" y="2786867"/>
            <a:ext cx="932181" cy="1054101"/>
            <a:chOff x="3136593" y="1429930"/>
            <a:chExt cx="699227" cy="790576"/>
          </a:xfrm>
        </p:grpSpPr>
        <p:grpSp>
          <p:nvGrpSpPr>
            <p:cNvPr id="24" name="组合 23"/>
            <p:cNvGrpSpPr/>
            <p:nvPr/>
          </p:nvGrpSpPr>
          <p:grpSpPr>
            <a:xfrm>
              <a:off x="3160683" y="1490614"/>
              <a:ext cx="648072" cy="648072"/>
              <a:chOff x="1907704" y="1131590"/>
              <a:chExt cx="1008112" cy="1008112"/>
            </a:xfrm>
          </p:grpSpPr>
          <p:sp>
            <p:nvSpPr>
              <p:cNvPr id="26" name="矩形 25"/>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27" name="直接连接符 26"/>
              <p:cNvCxnSpPr>
                <a:stCxn id="26" idx="1"/>
                <a:endCxn id="26"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3136593" y="1429930"/>
              <a:ext cx="699227"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论</a:t>
              </a:r>
              <a:endParaRPr lang="zh-CN" altLang="en-US" sz="5900" dirty="0">
                <a:solidFill>
                  <a:schemeClr val="bg1">
                    <a:alpha val="79000"/>
                  </a:schemeClr>
                </a:solidFill>
                <a:latin typeface="+mj-ea"/>
                <a:ea typeface="+mj-ea"/>
              </a:endParaRPr>
            </a:p>
          </p:txBody>
        </p:sp>
      </p:grpSp>
      <p:grpSp>
        <p:nvGrpSpPr>
          <p:cNvPr id="29" name="组合 28"/>
          <p:cNvGrpSpPr/>
          <p:nvPr/>
        </p:nvGrpSpPr>
        <p:grpSpPr>
          <a:xfrm>
            <a:off x="6033251" y="2786867"/>
            <a:ext cx="932180" cy="1054101"/>
            <a:chOff x="3915721" y="1429930"/>
            <a:chExt cx="699225" cy="790576"/>
          </a:xfrm>
        </p:grpSpPr>
        <p:grpSp>
          <p:nvGrpSpPr>
            <p:cNvPr id="30" name="组合 29"/>
            <p:cNvGrpSpPr/>
            <p:nvPr/>
          </p:nvGrpSpPr>
          <p:grpSpPr>
            <a:xfrm>
              <a:off x="3939813" y="1490614"/>
              <a:ext cx="648072" cy="648072"/>
              <a:chOff x="1907704" y="1131590"/>
              <a:chExt cx="1008112" cy="1008112"/>
            </a:xfrm>
          </p:grpSpPr>
          <p:sp>
            <p:nvSpPr>
              <p:cNvPr id="32" name="矩形 31"/>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33" name="直接连接符 32"/>
              <p:cNvCxnSpPr>
                <a:stCxn id="32" idx="1"/>
                <a:endCxn id="32"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0"/>
                <a:endCxn id="32"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3915721"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析</a:t>
              </a:r>
              <a:endParaRPr lang="zh-CN" altLang="en-US" sz="5900" dirty="0">
                <a:solidFill>
                  <a:schemeClr val="bg1">
                    <a:alpha val="79000"/>
                  </a:schemeClr>
                </a:solidFill>
                <a:latin typeface="+mj-ea"/>
                <a:ea typeface="+mj-ea"/>
              </a:endParaRPr>
            </a:p>
          </p:txBody>
        </p:sp>
      </p:grpSp>
      <p:grpSp>
        <p:nvGrpSpPr>
          <p:cNvPr id="35" name="组合 34"/>
          <p:cNvGrpSpPr/>
          <p:nvPr/>
        </p:nvGrpSpPr>
        <p:grpSpPr>
          <a:xfrm>
            <a:off x="7065218" y="2786867"/>
            <a:ext cx="932180" cy="1054101"/>
            <a:chOff x="4679732" y="1429930"/>
            <a:chExt cx="699225" cy="790576"/>
          </a:xfrm>
        </p:grpSpPr>
        <p:grpSp>
          <p:nvGrpSpPr>
            <p:cNvPr id="36" name="组合 35"/>
            <p:cNvGrpSpPr/>
            <p:nvPr/>
          </p:nvGrpSpPr>
          <p:grpSpPr>
            <a:xfrm>
              <a:off x="4703824" y="1490614"/>
              <a:ext cx="648072" cy="648072"/>
              <a:chOff x="1907704" y="1131590"/>
              <a:chExt cx="1008112" cy="1008112"/>
            </a:xfrm>
          </p:grpSpPr>
          <p:sp>
            <p:nvSpPr>
              <p:cNvPr id="38" name="矩形 37"/>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39" name="直接连接符 38"/>
              <p:cNvCxnSpPr>
                <a:stCxn id="38" idx="1"/>
                <a:endCxn id="38"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0"/>
                <a:endCxn id="38"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4679732"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及</a:t>
              </a:r>
              <a:endParaRPr lang="zh-CN" altLang="en-US" sz="5900" dirty="0">
                <a:solidFill>
                  <a:schemeClr val="bg1">
                    <a:alpha val="79000"/>
                  </a:schemeClr>
                </a:solidFill>
                <a:latin typeface="+mj-ea"/>
                <a:ea typeface="+mj-ea"/>
              </a:endParaRPr>
            </a:p>
          </p:txBody>
        </p:sp>
      </p:grpSp>
      <p:grpSp>
        <p:nvGrpSpPr>
          <p:cNvPr id="41" name="组合 40"/>
          <p:cNvGrpSpPr/>
          <p:nvPr/>
        </p:nvGrpSpPr>
        <p:grpSpPr>
          <a:xfrm>
            <a:off x="9099210" y="2786867"/>
            <a:ext cx="932180" cy="1054101"/>
            <a:chOff x="5414729" y="1429930"/>
            <a:chExt cx="699225" cy="790576"/>
          </a:xfrm>
        </p:grpSpPr>
        <p:grpSp>
          <p:nvGrpSpPr>
            <p:cNvPr id="42" name="组合 41"/>
            <p:cNvGrpSpPr/>
            <p:nvPr/>
          </p:nvGrpSpPr>
          <p:grpSpPr>
            <a:xfrm>
              <a:off x="5438823" y="1490614"/>
              <a:ext cx="648072" cy="648072"/>
              <a:chOff x="1907704" y="1131590"/>
              <a:chExt cx="1008112" cy="1008112"/>
            </a:xfrm>
          </p:grpSpPr>
          <p:sp>
            <p:nvSpPr>
              <p:cNvPr id="44" name="矩形 43"/>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45" name="直接连接符 44"/>
              <p:cNvCxnSpPr>
                <a:stCxn id="44" idx="1"/>
                <a:endCxn id="44"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4" idx="0"/>
                <a:endCxn id="44"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5414729"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谢</a:t>
              </a:r>
              <a:endParaRPr lang="zh-CN" altLang="en-US" sz="5900" dirty="0">
                <a:solidFill>
                  <a:schemeClr val="bg1">
                    <a:alpha val="79000"/>
                  </a:schemeClr>
                </a:solidFill>
                <a:latin typeface="+mj-ea"/>
                <a:ea typeface="+mj-ea"/>
              </a:endParaRPr>
            </a:p>
          </p:txBody>
        </p:sp>
      </p:grpSp>
      <p:sp>
        <p:nvSpPr>
          <p:cNvPr id="47" name="TextBox 46"/>
          <p:cNvSpPr txBox="1"/>
          <p:nvPr/>
        </p:nvSpPr>
        <p:spPr>
          <a:xfrm>
            <a:off x="5506745" y="4234382"/>
            <a:ext cx="1385570" cy="414020"/>
          </a:xfrm>
          <a:prstGeom prst="rect">
            <a:avLst/>
          </a:prstGeom>
          <a:noFill/>
        </p:spPr>
        <p:txBody>
          <a:bodyPr wrap="none" lIns="121908" tIns="60954" rIns="121908" bIns="60954" rtlCol="0">
            <a:spAutoFit/>
          </a:bodyPr>
          <a:lstStyle/>
          <a:p>
            <a:pPr algn="ctr"/>
            <a:r>
              <a:rPr lang="zh-CN" altLang="en-US" dirty="0">
                <a:solidFill>
                  <a:schemeClr val="bg1">
                    <a:alpha val="70000"/>
                  </a:schemeClr>
                </a:solidFill>
                <a:latin typeface="+mj-ea"/>
                <a:ea typeface="+mj-ea"/>
              </a:rPr>
              <a:t>总结，致谢</a:t>
            </a:r>
            <a:endParaRPr lang="zh-CN" altLang="en-US" dirty="0">
              <a:solidFill>
                <a:schemeClr val="bg1">
                  <a:alpha val="70000"/>
                </a:schemeClr>
              </a:solidFill>
              <a:latin typeface="+mj-ea"/>
              <a:ea typeface="+mj-ea"/>
            </a:endParaRPr>
          </a:p>
        </p:txBody>
      </p:sp>
      <p:pic>
        <p:nvPicPr>
          <p:cNvPr id="48" name="Picture 3" descr="C:\Users\ABC\Desktop\GR-010 (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43137" y="3623219"/>
            <a:ext cx="1252904" cy="67733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ABC\Desktop\GR-010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272" y="3820144"/>
            <a:ext cx="7391859" cy="45666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组合 49"/>
          <p:cNvGrpSpPr/>
          <p:nvPr/>
        </p:nvGrpSpPr>
        <p:grpSpPr>
          <a:xfrm>
            <a:off x="5001285" y="2786867"/>
            <a:ext cx="932180" cy="1054101"/>
            <a:chOff x="3136591" y="1429930"/>
            <a:chExt cx="699225" cy="790576"/>
          </a:xfrm>
        </p:grpSpPr>
        <p:grpSp>
          <p:nvGrpSpPr>
            <p:cNvPr id="51" name="组合 50"/>
            <p:cNvGrpSpPr/>
            <p:nvPr/>
          </p:nvGrpSpPr>
          <p:grpSpPr>
            <a:xfrm>
              <a:off x="3160683" y="1490614"/>
              <a:ext cx="648072" cy="648072"/>
              <a:chOff x="1907704" y="1131590"/>
              <a:chExt cx="1008112" cy="1008112"/>
            </a:xfrm>
          </p:grpSpPr>
          <p:sp>
            <p:nvSpPr>
              <p:cNvPr id="53" name="矩形 52"/>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54" name="直接连接符 53"/>
              <p:cNvCxnSpPr>
                <a:stCxn id="53" idx="1"/>
                <a:endCxn id="53"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3" idx="0"/>
                <a:endCxn id="53"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3136591"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分</a:t>
              </a:r>
              <a:endParaRPr lang="zh-CN" altLang="en-US" sz="5900" dirty="0">
                <a:solidFill>
                  <a:schemeClr val="bg1">
                    <a:alpha val="79000"/>
                  </a:schemeClr>
                </a:solidFill>
                <a:latin typeface="+mj-ea"/>
                <a:ea typeface="+mj-ea"/>
              </a:endParaRPr>
            </a:p>
          </p:txBody>
        </p:sp>
      </p:grpSp>
      <p:grpSp>
        <p:nvGrpSpPr>
          <p:cNvPr id="56" name="组合 55"/>
          <p:cNvGrpSpPr/>
          <p:nvPr/>
        </p:nvGrpSpPr>
        <p:grpSpPr>
          <a:xfrm>
            <a:off x="8088928" y="2786867"/>
            <a:ext cx="932180" cy="1054101"/>
            <a:chOff x="5414731" y="1429930"/>
            <a:chExt cx="699225" cy="790576"/>
          </a:xfrm>
        </p:grpSpPr>
        <p:grpSp>
          <p:nvGrpSpPr>
            <p:cNvPr id="57" name="组合 56"/>
            <p:cNvGrpSpPr/>
            <p:nvPr/>
          </p:nvGrpSpPr>
          <p:grpSpPr>
            <a:xfrm>
              <a:off x="5438823" y="1490614"/>
              <a:ext cx="648072" cy="648072"/>
              <a:chOff x="1907704" y="1131590"/>
              <a:chExt cx="1008112" cy="1008112"/>
            </a:xfrm>
          </p:grpSpPr>
          <p:sp>
            <p:nvSpPr>
              <p:cNvPr id="58" name="矩形 57"/>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alpha val="79000"/>
                    </a:schemeClr>
                  </a:solidFill>
                </a:endParaRPr>
              </a:p>
            </p:txBody>
          </p:sp>
          <p:cxnSp>
            <p:nvCxnSpPr>
              <p:cNvPr id="59" name="直接连接符 58"/>
              <p:cNvCxnSpPr>
                <a:stCxn id="58" idx="1"/>
                <a:endCxn id="58"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58" idx="0"/>
                <a:endCxn id="58"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5414731" y="1429930"/>
              <a:ext cx="699225" cy="790576"/>
            </a:xfrm>
            <a:prstGeom prst="rect">
              <a:avLst/>
            </a:prstGeom>
          </p:spPr>
          <p:txBody>
            <a:bodyPr wrap="none">
              <a:spAutoFit/>
            </a:bodyPr>
            <a:p>
              <a:pPr algn="ctr"/>
              <a:r>
                <a:rPr lang="zh-CN" altLang="en-US" sz="5900" dirty="0">
                  <a:solidFill>
                    <a:schemeClr val="bg1">
                      <a:alpha val="79000"/>
                    </a:schemeClr>
                  </a:solidFill>
                  <a:latin typeface="+mj-ea"/>
                  <a:ea typeface="+mj-ea"/>
                </a:rPr>
                <a:t>致</a:t>
              </a:r>
              <a:endParaRPr lang="zh-CN" altLang="en-US" sz="5900" dirty="0">
                <a:solidFill>
                  <a:schemeClr val="bg1">
                    <a:alpha val="79000"/>
                  </a:schemeClr>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40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6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8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100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nodeType="withEffect">
                                  <p:stCondLst>
                                    <p:cond delay="10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22" presetClass="entr" presetSubtype="8" fill="hold" nodeType="withEffect">
                                  <p:stCondLst>
                                    <p:cond delay="1600"/>
                                  </p:stCondLst>
                                  <p:childTnLst>
                                    <p:set>
                                      <p:cBhvr>
                                        <p:cTn id="32" dur="1" fill="hold">
                                          <p:stCondLst>
                                            <p:cond delay="0"/>
                                          </p:stCondLst>
                                        </p:cTn>
                                        <p:tgtEl>
                                          <p:spTgt spid="49"/>
                                        </p:tgtEl>
                                        <p:attrNameLst>
                                          <p:attrName>style.visibility</p:attrName>
                                        </p:attrNameLst>
                                      </p:cBhvr>
                                      <p:to>
                                        <p:strVal val="visible"/>
                                      </p:to>
                                    </p:set>
                                    <p:animEffect transition="in" filter="wipe(left)">
                                      <p:cBhvr>
                                        <p:cTn id="33" dur="1000"/>
                                        <p:tgtEl>
                                          <p:spTgt spid="49"/>
                                        </p:tgtEl>
                                      </p:cBhvr>
                                    </p:animEffect>
                                  </p:childTnLst>
                                </p:cTn>
                              </p:par>
                              <p:par>
                                <p:cTn id="34" presetID="1" presetClass="entr" presetSubtype="0" fill="hold" nodeType="withEffect">
                                  <p:stCondLst>
                                    <p:cond delay="1600"/>
                                  </p:stCondLst>
                                  <p:childTnLst>
                                    <p:set>
                                      <p:cBhvr>
                                        <p:cTn id="35" dur="1" fill="hold">
                                          <p:stCondLst>
                                            <p:cond delay="0"/>
                                          </p:stCondLst>
                                        </p:cTn>
                                        <p:tgtEl>
                                          <p:spTgt spid="48"/>
                                        </p:tgtEl>
                                        <p:attrNameLst>
                                          <p:attrName>style.visibility</p:attrName>
                                        </p:attrNameLst>
                                      </p:cBhvr>
                                      <p:to>
                                        <p:strVal val="visible"/>
                                      </p:to>
                                    </p:set>
                                  </p:childTnLst>
                                </p:cTn>
                              </p:par>
                              <p:par>
                                <p:cTn id="36" presetID="63" presetClass="path" presetSubtype="0" accel="50000" decel="50000" fill="hold" nodeType="withEffect">
                                  <p:stCondLst>
                                    <p:cond delay="1600"/>
                                  </p:stCondLst>
                                  <p:childTnLst>
                                    <p:animMotion origin="layout" path="M -0.58697 -0.00432 L 2.22222E-6 4.19753E-6 " pathEditMode="relative" rAng="0" ptsTypes="AA">
                                      <p:cBhvr>
                                        <p:cTn id="37" dur="1000" fill="hold"/>
                                        <p:tgtEl>
                                          <p:spTgt spid="48"/>
                                        </p:tgtEl>
                                        <p:attrNameLst>
                                          <p:attrName>ppt_x</p:attrName>
                                          <p:attrName>ppt_y</p:attrName>
                                        </p:attrNameLst>
                                      </p:cBhvr>
                                      <p:rCtr x="29132" y="0"/>
                                    </p:animMotion>
                                  </p:childTnLst>
                                </p:cTn>
                              </p:par>
                              <p:par>
                                <p:cTn id="38" presetID="42" presetClass="entr" presetSubtype="0" fill="hold" grpId="0" nodeType="withEffect">
                                  <p:stCondLst>
                                    <p:cond delay="2600"/>
                                  </p:stCondLst>
                                  <p:iterate type="lt">
                                    <p:tmPct val="10000"/>
                                  </p:iterate>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anim calcmode="lin" valueType="num">
                                      <p:cBhvr>
                                        <p:cTn id="41" dur="500" fill="hold"/>
                                        <p:tgtEl>
                                          <p:spTgt spid="47"/>
                                        </p:tgtEl>
                                        <p:attrNameLst>
                                          <p:attrName>ppt_x</p:attrName>
                                        </p:attrNameLst>
                                      </p:cBhvr>
                                      <p:tavLst>
                                        <p:tav tm="0">
                                          <p:val>
                                            <p:strVal val="#ppt_x"/>
                                          </p:val>
                                        </p:tav>
                                        <p:tav tm="100000">
                                          <p:val>
                                            <p:strVal val="#ppt_x"/>
                                          </p:val>
                                        </p:tav>
                                      </p:tavLst>
                                    </p:anim>
                                    <p:anim calcmode="lin" valueType="num">
                                      <p:cBhvr>
                                        <p:cTn id="42" dur="500" fill="hold"/>
                                        <p:tgtEl>
                                          <p:spTgt spid="47"/>
                                        </p:tgtEl>
                                        <p:attrNameLst>
                                          <p:attrName>ppt_y</p:attrName>
                                        </p:attrNameLst>
                                      </p:cBhvr>
                                      <p:tavLst>
                                        <p:tav tm="0">
                                          <p:val>
                                            <p:strVal val="#ppt_y+.1"/>
                                          </p:val>
                                        </p:tav>
                                        <p:tav tm="100000">
                                          <p:val>
                                            <p:strVal val="#ppt_y"/>
                                          </p:val>
                                        </p:tav>
                                      </p:tavLst>
                                    </p:anim>
                                  </p:childTnLst>
                                </p:cTn>
                              </p:par>
                              <p:par>
                                <p:cTn id="43" presetID="2" presetClass="entr" presetSubtype="2" fill="hold" grpId="0" nodeType="withEffect">
                                  <p:stCondLst>
                                    <p:cond delay="380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420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3790" y="1602740"/>
            <a:ext cx="8270875" cy="3879850"/>
          </a:xfrm>
          <a:prstGeom prst="rect">
            <a:avLst/>
          </a:prstGeom>
        </p:spPr>
        <p:txBody>
          <a:bodyPr wrap="square" lIns="121908" tIns="60954" rIns="121908" bIns="60954">
            <a:spAutoFit/>
          </a:bodyPr>
          <a:lstStyle/>
          <a:p>
            <a:pPr>
              <a:lnSpc>
                <a:spcPts val="2665"/>
              </a:lnSpc>
              <a:defRPr/>
            </a:pPr>
            <a:r>
              <a:rPr lang="en-US" altLang="zh-CN" sz="1600" kern="0" dirty="0">
                <a:solidFill>
                  <a:schemeClr val="accent1"/>
                </a:solidFill>
                <a:latin typeface="微软雅黑" panose="020B0503020204020204" pitchFamily="34" charset="-122"/>
                <a:ea typeface="微软雅黑" panose="020B0503020204020204" pitchFamily="34" charset="-122"/>
              </a:rPr>
              <a:t>       </a:t>
            </a:r>
            <a:r>
              <a:rPr lang="zh-CN" altLang="en-US" sz="1600" kern="0" dirty="0">
                <a:solidFill>
                  <a:schemeClr val="accent1"/>
                </a:solidFill>
                <a:latin typeface="微软雅黑" panose="020B0503020204020204" pitchFamily="34" charset="-122"/>
                <a:ea typeface="微软雅黑" panose="020B0503020204020204" pitchFamily="34" charset="-122"/>
              </a:rPr>
              <a:t>本系统是利用</a:t>
            </a:r>
            <a:r>
              <a:rPr lang="en-US" altLang="zh-CN" sz="1600" kern="0" dirty="0">
                <a:solidFill>
                  <a:schemeClr val="accent1"/>
                </a:solidFill>
                <a:latin typeface="微软雅黑" panose="020B0503020204020204" pitchFamily="34" charset="-122"/>
                <a:ea typeface="微软雅黑" panose="020B0503020204020204" pitchFamily="34" charset="-122"/>
              </a:rPr>
              <a:t>spring+vue</a:t>
            </a:r>
            <a:r>
              <a:rPr lang="zh-CN" altLang="en-US" sz="1600" kern="0" dirty="0">
                <a:solidFill>
                  <a:schemeClr val="accent1"/>
                </a:solidFill>
                <a:latin typeface="微软雅黑" panose="020B0503020204020204" pitchFamily="34" charset="-122"/>
                <a:ea typeface="微软雅黑" panose="020B0503020204020204" pitchFamily="34" charset="-122"/>
              </a:rPr>
              <a:t>架构作为开发的基础框架，进而实现了整个</a:t>
            </a:r>
            <a:r>
              <a:rPr lang="en-US" altLang="zh-CN" sz="1600" kern="0" dirty="0">
                <a:solidFill>
                  <a:schemeClr val="accent1"/>
                </a:solidFill>
                <a:latin typeface="微软雅黑" panose="020B0503020204020204" pitchFamily="34" charset="-122"/>
                <a:ea typeface="微软雅黑" panose="020B0503020204020204" pitchFamily="34" charset="-122"/>
              </a:rPr>
              <a:t>“</a:t>
            </a:r>
            <a:r>
              <a:rPr lang="zh-CN" altLang="en-US" sz="1600" kern="0" dirty="0">
                <a:solidFill>
                  <a:schemeClr val="accent1"/>
                </a:solidFill>
                <a:latin typeface="微软雅黑" panose="020B0503020204020204" pitchFamily="34" charset="-122"/>
                <a:ea typeface="微软雅黑" panose="020B0503020204020204" pitchFamily="34" charset="-122"/>
              </a:rPr>
              <a:t>融销通</a:t>
            </a:r>
            <a:r>
              <a:rPr lang="en-US" altLang="zh-CN" sz="1600" kern="0" dirty="0">
                <a:solidFill>
                  <a:schemeClr val="accent1"/>
                </a:solidFill>
                <a:latin typeface="微软雅黑" panose="020B0503020204020204" pitchFamily="34" charset="-122"/>
                <a:ea typeface="微软雅黑" panose="020B0503020204020204" pitchFamily="34" charset="-122"/>
              </a:rPr>
              <a:t>”</a:t>
            </a:r>
            <a:r>
              <a:rPr lang="zh-CN" altLang="en-US" sz="1600" kern="0" dirty="0">
                <a:solidFill>
                  <a:schemeClr val="accent1"/>
                </a:solidFill>
                <a:latin typeface="微软雅黑" panose="020B0503020204020204" pitchFamily="34" charset="-122"/>
                <a:ea typeface="微软雅黑" panose="020B0503020204020204" pitchFamily="34" charset="-122"/>
              </a:rPr>
              <a:t>系统各个模块的部署，从功能上基本完成了课题的要求。 </a:t>
            </a:r>
            <a:endParaRPr lang="zh-CN" altLang="en-US" sz="1600" kern="0" dirty="0">
              <a:solidFill>
                <a:schemeClr val="accent1"/>
              </a:solidFill>
              <a:latin typeface="微软雅黑" panose="020B0503020204020204" pitchFamily="34" charset="-122"/>
              <a:ea typeface="微软雅黑" panose="020B0503020204020204" pitchFamily="34" charset="-122"/>
            </a:endParaRPr>
          </a:p>
          <a:p>
            <a:pPr>
              <a:lnSpc>
                <a:spcPts val="2665"/>
              </a:lnSpc>
              <a:defRPr/>
            </a:pPr>
            <a:r>
              <a:rPr lang="zh-CN" altLang="en-US" sz="1600" kern="0" dirty="0">
                <a:solidFill>
                  <a:schemeClr val="accent1"/>
                </a:solidFill>
                <a:latin typeface="微软雅黑" panose="020B0503020204020204" pitchFamily="34" charset="-122"/>
                <a:ea typeface="微软雅黑" panose="020B0503020204020204" pitchFamily="34" charset="-122"/>
              </a:rPr>
              <a:t>       这次开发经历让我们小组积累了丰富的关于网站开发的知识，在此过程中每个成员都能够将之前学习的知识运用其中真正做到了学有所用，这无疑是一个让人收益匪浅的过程。而在这其中小组成员也历经了各种困难，有过代码无法运行的窘迫，经历过对陌生的知识的学习，而这两个月下来成员将一个开始只是概念的项目，慢慢的将其变成了实体，变的具备了买卖功能的一个完整的交易平台。在这期间离不开同期伙伴的帮助，在大家的建议和帮助下系统各个模块的搭建效率有了明显的提高。</a:t>
            </a:r>
            <a:endParaRPr lang="zh-CN" altLang="en-US" sz="1600" kern="0" dirty="0">
              <a:solidFill>
                <a:schemeClr val="accent1"/>
              </a:solidFill>
              <a:latin typeface="微软雅黑" panose="020B0503020204020204" pitchFamily="34" charset="-122"/>
              <a:ea typeface="微软雅黑" panose="020B0503020204020204" pitchFamily="34" charset="-122"/>
            </a:endParaRPr>
          </a:p>
          <a:p>
            <a:pPr>
              <a:lnSpc>
                <a:spcPts val="2665"/>
              </a:lnSpc>
              <a:defRPr/>
            </a:pPr>
            <a:r>
              <a:rPr lang="zh-CN" altLang="en-US" sz="1600" kern="0" dirty="0">
                <a:solidFill>
                  <a:schemeClr val="accent1"/>
                </a:solidFill>
                <a:latin typeface="微软雅黑" panose="020B0503020204020204" pitchFamily="34" charset="-122"/>
                <a:ea typeface="微软雅黑" panose="020B0503020204020204" pitchFamily="34" charset="-122"/>
              </a:rPr>
              <a:t> </a:t>
            </a:r>
            <a:r>
              <a:rPr lang="en-US" altLang="zh-CN" sz="1600" kern="0" dirty="0">
                <a:solidFill>
                  <a:schemeClr val="accent1"/>
                </a:solidFill>
                <a:latin typeface="微软雅黑" panose="020B0503020204020204" pitchFamily="34" charset="-122"/>
                <a:ea typeface="微软雅黑" panose="020B0503020204020204" pitchFamily="34" charset="-122"/>
              </a:rPr>
              <a:t>       </a:t>
            </a:r>
            <a:r>
              <a:rPr lang="zh-CN" altLang="en-US" sz="1600" kern="0" dirty="0">
                <a:solidFill>
                  <a:schemeClr val="accent1"/>
                </a:solidFill>
                <a:latin typeface="微软雅黑" panose="020B0503020204020204" pitchFamily="34" charset="-122"/>
                <a:ea typeface="微软雅黑" panose="020B0503020204020204" pitchFamily="34" charset="-122"/>
              </a:rPr>
              <a:t>在完成整个项目开发后，每个人都在为能够创造出有价值的系统而感到高兴，所有人都热情高涨，这是一个难忘的过程。</a:t>
            </a:r>
            <a:endParaRPr lang="zh-CN" altLang="en-US" sz="1600" kern="0" dirty="0">
              <a:solidFill>
                <a:schemeClr val="accent1"/>
              </a:solidFill>
              <a:latin typeface="微软雅黑" panose="020B0503020204020204" pitchFamily="34" charset="-122"/>
              <a:ea typeface="微软雅黑" panose="020B0503020204020204" pitchFamily="34" charset="-122"/>
            </a:endParaRPr>
          </a:p>
          <a:p>
            <a:pPr>
              <a:lnSpc>
                <a:spcPts val="2665"/>
              </a:lnSpc>
              <a:defRPr/>
            </a:pPr>
            <a:r>
              <a:rPr lang="zh-CN" altLang="en-US" sz="1600" kern="0" dirty="0">
                <a:solidFill>
                  <a:schemeClr val="accent1"/>
                </a:solidFill>
                <a:latin typeface="微软雅黑" panose="020B0503020204020204" pitchFamily="34" charset="-122"/>
                <a:ea typeface="微软雅黑" panose="020B0503020204020204" pitchFamily="34" charset="-122"/>
              </a:rPr>
              <a:t>      </a:t>
            </a:r>
            <a:endParaRPr lang="zh-CN" altLang="en-US" sz="1600" kern="0" dirty="0">
              <a:solidFill>
                <a:schemeClr val="accent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50002" y="1010689"/>
            <a:ext cx="1320631" cy="4729784"/>
            <a:chOff x="562575" y="1083772"/>
            <a:chExt cx="990602" cy="3547338"/>
          </a:xfrm>
        </p:grpSpPr>
        <p:grpSp>
          <p:nvGrpSpPr>
            <p:cNvPr id="4" name="组合 3"/>
            <p:cNvGrpSpPr/>
            <p:nvPr/>
          </p:nvGrpSpPr>
          <p:grpSpPr>
            <a:xfrm>
              <a:off x="562575" y="1083772"/>
              <a:ext cx="990602" cy="3506894"/>
              <a:chOff x="751904" y="1267983"/>
              <a:chExt cx="1323980" cy="4687107"/>
            </a:xfrm>
          </p:grpSpPr>
          <p:cxnSp>
            <p:nvCxnSpPr>
              <p:cNvPr id="8" name="直接连接符 7"/>
              <p:cNvCxnSpPr/>
              <p:nvPr/>
            </p:nvCxnSpPr>
            <p:spPr>
              <a:xfrm>
                <a:off x="1414232" y="1267983"/>
                <a:ext cx="0" cy="33580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弧形 8"/>
              <p:cNvSpPr/>
              <p:nvPr/>
            </p:nvSpPr>
            <p:spPr>
              <a:xfrm>
                <a:off x="751904" y="4631110"/>
                <a:ext cx="1323980" cy="1323980"/>
              </a:xfrm>
              <a:prstGeom prst="arc">
                <a:avLst>
                  <a:gd name="adj1" fmla="val 12935667"/>
                  <a:gd name="adj2" fmla="val 1947620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08833" y="3733024"/>
              <a:ext cx="898087" cy="898086"/>
              <a:chOff x="608833" y="3733024"/>
              <a:chExt cx="898087" cy="898086"/>
            </a:xfrm>
          </p:grpSpPr>
          <p:sp>
            <p:nvSpPr>
              <p:cNvPr id="6" name="椭圆 5"/>
              <p:cNvSpPr/>
              <p:nvPr/>
            </p:nvSpPr>
            <p:spPr>
              <a:xfrm>
                <a:off x="608833" y="3733024"/>
                <a:ext cx="898087" cy="8980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sp>
            <p:nvSpPr>
              <p:cNvPr id="7" name="文本框 24"/>
              <p:cNvSpPr txBox="1"/>
              <p:nvPr/>
            </p:nvSpPr>
            <p:spPr>
              <a:xfrm>
                <a:off x="758514" y="3871191"/>
                <a:ext cx="518227" cy="541973"/>
              </a:xfrm>
              <a:prstGeom prst="rect">
                <a:avLst/>
              </a:prstGeom>
              <a:noFill/>
            </p:spPr>
            <p:txBody>
              <a:bodyPr wrap="none" rtlCol="0">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感谢</a:t>
                </a:r>
                <a:endParaRPr lang="zh-CN" altLang="en-US" sz="2000" dirty="0">
                  <a:solidFill>
                    <a:schemeClr val="accent2"/>
                  </a:solidFill>
                  <a:latin typeface="微软雅黑" panose="020B0503020204020204" pitchFamily="34" charset="-122"/>
                  <a:ea typeface="微软雅黑" panose="020B0503020204020204" pitchFamily="34" charset="-122"/>
                </a:endParaRPr>
              </a:p>
              <a:p>
                <a:r>
                  <a:rPr lang="zh-CN" altLang="en-US" sz="2000" dirty="0">
                    <a:solidFill>
                      <a:schemeClr val="accent2"/>
                    </a:solidFill>
                    <a:latin typeface="微软雅黑" panose="020B0503020204020204" pitchFamily="34" charset="-122"/>
                    <a:ea typeface="微软雅黑" panose="020B0503020204020204" pitchFamily="34" charset="-122"/>
                  </a:rPr>
                  <a:t>学校</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grpSp>
      </p:grpSp>
      <p:grpSp>
        <p:nvGrpSpPr>
          <p:cNvPr id="10" name="组合 9"/>
          <p:cNvGrpSpPr/>
          <p:nvPr/>
        </p:nvGrpSpPr>
        <p:grpSpPr>
          <a:xfrm>
            <a:off x="-14604" y="478607"/>
            <a:ext cx="9568937" cy="533288"/>
            <a:chOff x="0" y="683758"/>
            <a:chExt cx="7177637" cy="399966"/>
          </a:xfrm>
        </p:grpSpPr>
        <p:sp>
          <p:nvSpPr>
            <p:cNvPr id="11" name="矩形 10"/>
            <p:cNvSpPr/>
            <p:nvPr/>
          </p:nvSpPr>
          <p:spPr>
            <a:xfrm>
              <a:off x="5661095" y="683758"/>
              <a:ext cx="1516542" cy="39909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sp>
          <p:nvSpPr>
            <p:cNvPr id="12" name="矩形 11"/>
            <p:cNvSpPr/>
            <p:nvPr/>
          </p:nvSpPr>
          <p:spPr>
            <a:xfrm>
              <a:off x="5966485" y="736809"/>
              <a:ext cx="914995" cy="313373"/>
            </a:xfrm>
            <a:prstGeom prst="rect">
              <a:avLst/>
            </a:prstGeom>
          </p:spPr>
          <p:txBody>
            <a:bodyPr wrap="none">
              <a:spAutoFit/>
            </a:bodyPr>
            <a:lstStyle/>
            <a:p>
              <a:r>
                <a:rPr lang="zh-CN" altLang="en-US" sz="2000" b="1" dirty="0">
                  <a:ln>
                    <a:noFill/>
                  </a:ln>
                  <a:solidFill>
                    <a:schemeClr val="bg1"/>
                  </a:solidFill>
                  <a:latin typeface="微软雅黑" panose="020B0503020204020204" pitchFamily="34" charset="-122"/>
                  <a:ea typeface="微软雅黑" panose="020B0503020204020204" pitchFamily="34" charset="-122"/>
                </a:rPr>
                <a:t>总       结</a:t>
              </a:r>
              <a:endParaRPr lang="zh-CN" altLang="en-US" sz="2000" b="1" dirty="0">
                <a:ln>
                  <a:noFill/>
                </a:ln>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1083724"/>
              <a:ext cx="7172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222355" y="1010625"/>
            <a:ext cx="1320631" cy="3073571"/>
            <a:chOff x="1613160" y="1083724"/>
            <a:chExt cx="990602" cy="2305178"/>
          </a:xfrm>
        </p:grpSpPr>
        <p:grpSp>
          <p:nvGrpSpPr>
            <p:cNvPr id="15" name="组合 14"/>
            <p:cNvGrpSpPr/>
            <p:nvPr/>
          </p:nvGrpSpPr>
          <p:grpSpPr>
            <a:xfrm>
              <a:off x="1613160" y="1083724"/>
              <a:ext cx="990602" cy="2227897"/>
              <a:chOff x="2156053" y="1267920"/>
              <a:chExt cx="1323980" cy="2977675"/>
            </a:xfrm>
          </p:grpSpPr>
          <p:cxnSp>
            <p:nvCxnSpPr>
              <p:cNvPr id="19" name="直接连接符 18"/>
              <p:cNvCxnSpPr/>
              <p:nvPr/>
            </p:nvCxnSpPr>
            <p:spPr>
              <a:xfrm>
                <a:off x="2818381" y="1267920"/>
                <a:ext cx="0" cy="1648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弧形 19"/>
              <p:cNvSpPr/>
              <p:nvPr/>
            </p:nvSpPr>
            <p:spPr>
              <a:xfrm>
                <a:off x="2156053" y="2921615"/>
                <a:ext cx="1323980" cy="1323980"/>
              </a:xfrm>
              <a:prstGeom prst="arc">
                <a:avLst>
                  <a:gd name="adj1" fmla="val 12935667"/>
                  <a:gd name="adj2" fmla="val 1947620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659417" y="2490816"/>
              <a:ext cx="898087" cy="898086"/>
              <a:chOff x="608833" y="3733024"/>
              <a:chExt cx="898087" cy="898086"/>
            </a:xfrm>
          </p:grpSpPr>
          <p:sp>
            <p:nvSpPr>
              <p:cNvPr id="17" name="椭圆 16"/>
              <p:cNvSpPr/>
              <p:nvPr/>
            </p:nvSpPr>
            <p:spPr>
              <a:xfrm>
                <a:off x="608833" y="3733024"/>
                <a:ext cx="898087" cy="8980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sp>
            <p:nvSpPr>
              <p:cNvPr id="18" name="文本框 24"/>
              <p:cNvSpPr txBox="1"/>
              <p:nvPr/>
            </p:nvSpPr>
            <p:spPr>
              <a:xfrm>
                <a:off x="758514" y="3871191"/>
                <a:ext cx="518227" cy="530066"/>
              </a:xfrm>
              <a:prstGeom prst="rect">
                <a:avLst/>
              </a:prstGeom>
              <a:noFill/>
            </p:spPr>
            <p:txBody>
              <a:bodyPr wrap="none" rtlCol="0">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感谢</a:t>
                </a:r>
                <a:endParaRPr lang="zh-CN" altLang="en-US" sz="2000" dirty="0">
                  <a:solidFill>
                    <a:schemeClr val="accent2"/>
                  </a:solidFill>
                  <a:latin typeface="微软雅黑" panose="020B0503020204020204" pitchFamily="34" charset="-122"/>
                  <a:ea typeface="微软雅黑" panose="020B0503020204020204" pitchFamily="34" charset="-122"/>
                </a:endParaRPr>
              </a:p>
              <a:p>
                <a:r>
                  <a:rPr lang="zh-CN" altLang="en-US" sz="2000" dirty="0">
                    <a:solidFill>
                      <a:schemeClr val="accent2"/>
                    </a:solidFill>
                    <a:latin typeface="微软雅黑" panose="020B0503020204020204" pitchFamily="34" charset="-122"/>
                    <a:ea typeface="微软雅黑" panose="020B0503020204020204" pitchFamily="34" charset="-122"/>
                  </a:rPr>
                  <a:t>老师</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3790" y="1602740"/>
            <a:ext cx="8270875" cy="1145540"/>
          </a:xfrm>
          <a:prstGeom prst="rect">
            <a:avLst/>
          </a:prstGeom>
        </p:spPr>
        <p:txBody>
          <a:bodyPr wrap="square" lIns="121908" tIns="60954" rIns="121908" bIns="60954">
            <a:spAutoFit/>
          </a:bodyPr>
          <a:lstStyle/>
          <a:p>
            <a:pPr>
              <a:lnSpc>
                <a:spcPts val="2665"/>
              </a:lnSpc>
              <a:defRPr/>
            </a:pPr>
            <a:r>
              <a:rPr lang="en-US" altLang="zh-CN" sz="1600" kern="0" dirty="0">
                <a:solidFill>
                  <a:schemeClr val="accent1"/>
                </a:solidFill>
                <a:latin typeface="微软雅黑" panose="020B0503020204020204" pitchFamily="34" charset="-122"/>
                <a:ea typeface="微软雅黑" panose="020B0503020204020204" pitchFamily="34" charset="-122"/>
              </a:rPr>
              <a:t>       </a:t>
            </a:r>
            <a:r>
              <a:rPr lang="zh-CN" altLang="en-US" sz="1600" kern="0" dirty="0">
                <a:solidFill>
                  <a:schemeClr val="accent1"/>
                </a:solidFill>
                <a:latin typeface="微软雅黑" panose="020B0503020204020204" pitchFamily="34" charset="-122"/>
                <a:ea typeface="微软雅黑" panose="020B0503020204020204" pitchFamily="34" charset="-122"/>
              </a:rPr>
              <a:t>最后，感谢老师，以及小组成员，开发是一个困难的过程，没有小组成员的互相帮助项目将无法完成，同时也非常感谢老师在上课过程中的答疑解惑，这为我们提供了宝贵的建议。</a:t>
            </a:r>
            <a:endParaRPr lang="zh-CN" altLang="en-US" sz="1600" kern="0" dirty="0">
              <a:solidFill>
                <a:schemeClr val="accent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50002" y="1010689"/>
            <a:ext cx="1320631" cy="4729784"/>
            <a:chOff x="562575" y="1083772"/>
            <a:chExt cx="990602" cy="3547338"/>
          </a:xfrm>
        </p:grpSpPr>
        <p:grpSp>
          <p:nvGrpSpPr>
            <p:cNvPr id="4" name="组合 3"/>
            <p:cNvGrpSpPr/>
            <p:nvPr/>
          </p:nvGrpSpPr>
          <p:grpSpPr>
            <a:xfrm>
              <a:off x="562575" y="1083772"/>
              <a:ext cx="990602" cy="3506894"/>
              <a:chOff x="751904" y="1267983"/>
              <a:chExt cx="1323980" cy="4687107"/>
            </a:xfrm>
          </p:grpSpPr>
          <p:cxnSp>
            <p:nvCxnSpPr>
              <p:cNvPr id="8" name="直接连接符 7"/>
              <p:cNvCxnSpPr/>
              <p:nvPr/>
            </p:nvCxnSpPr>
            <p:spPr>
              <a:xfrm>
                <a:off x="1414232" y="1267983"/>
                <a:ext cx="0" cy="33580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弧形 8"/>
              <p:cNvSpPr/>
              <p:nvPr/>
            </p:nvSpPr>
            <p:spPr>
              <a:xfrm>
                <a:off x="751904" y="4631110"/>
                <a:ext cx="1323980" cy="1323980"/>
              </a:xfrm>
              <a:prstGeom prst="arc">
                <a:avLst>
                  <a:gd name="adj1" fmla="val 12935667"/>
                  <a:gd name="adj2" fmla="val 1947620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08833" y="3733024"/>
              <a:ext cx="898087" cy="898086"/>
              <a:chOff x="608833" y="3733024"/>
              <a:chExt cx="898087" cy="898086"/>
            </a:xfrm>
          </p:grpSpPr>
          <p:sp>
            <p:nvSpPr>
              <p:cNvPr id="6" name="椭圆 5"/>
              <p:cNvSpPr/>
              <p:nvPr/>
            </p:nvSpPr>
            <p:spPr>
              <a:xfrm>
                <a:off x="608833" y="3733024"/>
                <a:ext cx="898087" cy="8980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sp>
            <p:nvSpPr>
              <p:cNvPr id="7" name="文本框 24"/>
              <p:cNvSpPr txBox="1"/>
              <p:nvPr/>
            </p:nvSpPr>
            <p:spPr>
              <a:xfrm>
                <a:off x="758514" y="3871191"/>
                <a:ext cx="518227" cy="541973"/>
              </a:xfrm>
              <a:prstGeom prst="rect">
                <a:avLst/>
              </a:prstGeom>
              <a:noFill/>
            </p:spPr>
            <p:txBody>
              <a:bodyPr wrap="none" rtlCol="0">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感谢</a:t>
                </a:r>
                <a:endParaRPr lang="zh-CN" altLang="en-US" sz="2000" dirty="0">
                  <a:solidFill>
                    <a:schemeClr val="accent2"/>
                  </a:solidFill>
                  <a:latin typeface="微软雅黑" panose="020B0503020204020204" pitchFamily="34" charset="-122"/>
                  <a:ea typeface="微软雅黑" panose="020B0503020204020204" pitchFamily="34" charset="-122"/>
                </a:endParaRPr>
              </a:p>
              <a:p>
                <a:r>
                  <a:rPr lang="zh-CN" altLang="en-US" sz="2000" dirty="0">
                    <a:solidFill>
                      <a:schemeClr val="accent2"/>
                    </a:solidFill>
                    <a:latin typeface="微软雅黑" panose="020B0503020204020204" pitchFamily="34" charset="-122"/>
                    <a:ea typeface="微软雅黑" panose="020B0503020204020204" pitchFamily="34" charset="-122"/>
                  </a:rPr>
                  <a:t>老师</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grpSp>
      </p:grpSp>
      <p:grpSp>
        <p:nvGrpSpPr>
          <p:cNvPr id="10" name="组合 9"/>
          <p:cNvGrpSpPr/>
          <p:nvPr/>
        </p:nvGrpSpPr>
        <p:grpSpPr>
          <a:xfrm>
            <a:off x="-14604" y="478607"/>
            <a:ext cx="9568937" cy="533288"/>
            <a:chOff x="0" y="683758"/>
            <a:chExt cx="7177637" cy="399966"/>
          </a:xfrm>
        </p:grpSpPr>
        <p:sp>
          <p:nvSpPr>
            <p:cNvPr id="11" name="矩形 10"/>
            <p:cNvSpPr/>
            <p:nvPr/>
          </p:nvSpPr>
          <p:spPr>
            <a:xfrm>
              <a:off x="5661095" y="683758"/>
              <a:ext cx="1516542" cy="39909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sp>
          <p:nvSpPr>
            <p:cNvPr id="12" name="矩形 11"/>
            <p:cNvSpPr/>
            <p:nvPr/>
          </p:nvSpPr>
          <p:spPr>
            <a:xfrm>
              <a:off x="5966485" y="736809"/>
              <a:ext cx="914995" cy="313373"/>
            </a:xfrm>
            <a:prstGeom prst="rect">
              <a:avLst/>
            </a:prstGeom>
          </p:spPr>
          <p:txBody>
            <a:bodyPr wrap="none">
              <a:spAutoFit/>
            </a:bodyPr>
            <a:lstStyle/>
            <a:p>
              <a:pPr algn="l"/>
              <a:r>
                <a:rPr lang="zh-CN" altLang="en-US" sz="2000" b="1" dirty="0">
                  <a:ln>
                    <a:noFill/>
                  </a:ln>
                  <a:solidFill>
                    <a:schemeClr val="bg1"/>
                  </a:solidFill>
                  <a:latin typeface="微软雅黑" panose="020B0503020204020204" pitchFamily="34" charset="-122"/>
                  <a:ea typeface="微软雅黑" panose="020B0503020204020204" pitchFamily="34" charset="-122"/>
                </a:rPr>
                <a:t>致       谢</a:t>
              </a:r>
              <a:endParaRPr lang="zh-CN" altLang="en-US" sz="2000" b="1" dirty="0">
                <a:ln>
                  <a:noFill/>
                </a:ln>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1083724"/>
              <a:ext cx="7172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222355" y="1010625"/>
            <a:ext cx="1320631" cy="3073571"/>
            <a:chOff x="1613160" y="1083724"/>
            <a:chExt cx="990602" cy="2305178"/>
          </a:xfrm>
        </p:grpSpPr>
        <p:grpSp>
          <p:nvGrpSpPr>
            <p:cNvPr id="15" name="组合 14"/>
            <p:cNvGrpSpPr/>
            <p:nvPr/>
          </p:nvGrpSpPr>
          <p:grpSpPr>
            <a:xfrm>
              <a:off x="1613160" y="1083724"/>
              <a:ext cx="990602" cy="2227897"/>
              <a:chOff x="2156053" y="1267920"/>
              <a:chExt cx="1323980" cy="2977675"/>
            </a:xfrm>
          </p:grpSpPr>
          <p:cxnSp>
            <p:nvCxnSpPr>
              <p:cNvPr id="19" name="直接连接符 18"/>
              <p:cNvCxnSpPr/>
              <p:nvPr/>
            </p:nvCxnSpPr>
            <p:spPr>
              <a:xfrm>
                <a:off x="2818381" y="1267920"/>
                <a:ext cx="0" cy="1648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弧形 19"/>
              <p:cNvSpPr/>
              <p:nvPr/>
            </p:nvSpPr>
            <p:spPr>
              <a:xfrm>
                <a:off x="2156053" y="2921615"/>
                <a:ext cx="1323980" cy="1323980"/>
              </a:xfrm>
              <a:prstGeom prst="arc">
                <a:avLst>
                  <a:gd name="adj1" fmla="val 12935667"/>
                  <a:gd name="adj2" fmla="val 1947620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659417" y="2490816"/>
              <a:ext cx="898087" cy="898086"/>
              <a:chOff x="608833" y="3733024"/>
              <a:chExt cx="898087" cy="898086"/>
            </a:xfrm>
          </p:grpSpPr>
          <p:sp>
            <p:nvSpPr>
              <p:cNvPr id="17" name="椭圆 16"/>
              <p:cNvSpPr/>
              <p:nvPr/>
            </p:nvSpPr>
            <p:spPr>
              <a:xfrm>
                <a:off x="608833" y="3733024"/>
                <a:ext cx="898087" cy="8980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sp>
            <p:nvSpPr>
              <p:cNvPr id="18" name="文本框 24"/>
              <p:cNvSpPr txBox="1"/>
              <p:nvPr/>
            </p:nvSpPr>
            <p:spPr>
              <a:xfrm>
                <a:off x="758514" y="3871191"/>
                <a:ext cx="518227" cy="541972"/>
              </a:xfrm>
              <a:prstGeom prst="rect">
                <a:avLst/>
              </a:prstGeom>
              <a:noFill/>
            </p:spPr>
            <p:txBody>
              <a:bodyPr wrap="none" rtlCol="0">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感谢</a:t>
                </a:r>
                <a:endParaRPr lang="zh-CN" altLang="en-US" sz="2000" dirty="0">
                  <a:solidFill>
                    <a:schemeClr val="accent2"/>
                  </a:solidFill>
                  <a:latin typeface="微软雅黑" panose="020B0503020204020204" pitchFamily="34" charset="-122"/>
                  <a:ea typeface="微软雅黑" panose="020B0503020204020204" pitchFamily="34" charset="-122"/>
                </a:endParaRPr>
              </a:p>
              <a:p>
                <a:r>
                  <a:rPr lang="zh-CN" altLang="en-US" sz="2000" dirty="0">
                    <a:solidFill>
                      <a:schemeClr val="accent2"/>
                    </a:solidFill>
                    <a:latin typeface="微软雅黑" panose="020B0503020204020204" pitchFamily="34" charset="-122"/>
                    <a:ea typeface="微软雅黑" panose="020B0503020204020204" pitchFamily="34" charset="-122"/>
                  </a:rPr>
                  <a:t>同伴</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4864475" y="-315416"/>
            <a:ext cx="2724042" cy="2845114"/>
            <a:chOff x="5414963" y="2727325"/>
            <a:chExt cx="1357312" cy="1417638"/>
          </a:xfrm>
          <a:solidFill>
            <a:schemeClr val="bg1">
              <a:lumMod val="85000"/>
            </a:schemeClr>
          </a:solidFill>
        </p:grpSpPr>
        <p:sp>
          <p:nvSpPr>
            <p:cNvPr id="4" name="Freeform 6"/>
            <p:cNvSpPr>
              <a:spLocks noEditPoints="1"/>
            </p:cNvSpPr>
            <p:nvPr/>
          </p:nvSpPr>
          <p:spPr bwMode="auto">
            <a:xfrm>
              <a:off x="5740400" y="3163888"/>
              <a:ext cx="685800" cy="355600"/>
            </a:xfrm>
            <a:custGeom>
              <a:avLst/>
              <a:gdLst>
                <a:gd name="T0" fmla="*/ 183 w 183"/>
                <a:gd name="T1" fmla="*/ 95 h 95"/>
                <a:gd name="T2" fmla="*/ 0 w 183"/>
                <a:gd name="T3" fmla="*/ 95 h 95"/>
                <a:gd name="T4" fmla="*/ 0 w 183"/>
                <a:gd name="T5" fmla="*/ 91 h 95"/>
                <a:gd name="T6" fmla="*/ 91 w 183"/>
                <a:gd name="T7" fmla="*/ 0 h 95"/>
                <a:gd name="T8" fmla="*/ 183 w 183"/>
                <a:gd name="T9" fmla="*/ 91 h 95"/>
                <a:gd name="T10" fmla="*/ 183 w 183"/>
                <a:gd name="T11" fmla="*/ 95 h 95"/>
                <a:gd name="T12" fmla="*/ 9 w 183"/>
                <a:gd name="T13" fmla="*/ 87 h 95"/>
                <a:gd name="T14" fmla="*/ 174 w 183"/>
                <a:gd name="T15" fmla="*/ 87 h 95"/>
                <a:gd name="T16" fmla="*/ 91 w 183"/>
                <a:gd name="T17" fmla="*/ 8 h 95"/>
                <a:gd name="T18" fmla="*/ 9 w 183"/>
                <a:gd name="T19" fmla="*/ 8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95">
                  <a:moveTo>
                    <a:pt x="183" y="95"/>
                  </a:moveTo>
                  <a:cubicBezTo>
                    <a:pt x="0" y="95"/>
                    <a:pt x="0" y="95"/>
                    <a:pt x="0" y="95"/>
                  </a:cubicBezTo>
                  <a:cubicBezTo>
                    <a:pt x="0" y="91"/>
                    <a:pt x="0" y="91"/>
                    <a:pt x="0" y="91"/>
                  </a:cubicBezTo>
                  <a:cubicBezTo>
                    <a:pt x="0" y="41"/>
                    <a:pt x="41" y="0"/>
                    <a:pt x="91" y="0"/>
                  </a:cubicBezTo>
                  <a:cubicBezTo>
                    <a:pt x="142" y="0"/>
                    <a:pt x="183" y="41"/>
                    <a:pt x="183" y="91"/>
                  </a:cubicBezTo>
                  <a:lnTo>
                    <a:pt x="183" y="95"/>
                  </a:lnTo>
                  <a:close/>
                  <a:moveTo>
                    <a:pt x="9" y="87"/>
                  </a:moveTo>
                  <a:cubicBezTo>
                    <a:pt x="174" y="87"/>
                    <a:pt x="174" y="87"/>
                    <a:pt x="174" y="87"/>
                  </a:cubicBezTo>
                  <a:cubicBezTo>
                    <a:pt x="172" y="43"/>
                    <a:pt x="136" y="8"/>
                    <a:pt x="91" y="8"/>
                  </a:cubicBezTo>
                  <a:cubicBezTo>
                    <a:pt x="47" y="8"/>
                    <a:pt x="11" y="43"/>
                    <a:pt x="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
            <p:cNvSpPr>
              <a:spLocks noEditPoints="1"/>
            </p:cNvSpPr>
            <p:nvPr/>
          </p:nvSpPr>
          <p:spPr bwMode="auto">
            <a:xfrm>
              <a:off x="5976938" y="3489325"/>
              <a:ext cx="214312" cy="120650"/>
            </a:xfrm>
            <a:custGeom>
              <a:avLst/>
              <a:gdLst>
                <a:gd name="T0" fmla="*/ 28 w 57"/>
                <a:gd name="T1" fmla="*/ 32 h 32"/>
                <a:gd name="T2" fmla="*/ 0 w 57"/>
                <a:gd name="T3" fmla="*/ 4 h 32"/>
                <a:gd name="T4" fmla="*/ 0 w 57"/>
                <a:gd name="T5" fmla="*/ 0 h 32"/>
                <a:gd name="T6" fmla="*/ 57 w 57"/>
                <a:gd name="T7" fmla="*/ 0 h 32"/>
                <a:gd name="T8" fmla="*/ 57 w 57"/>
                <a:gd name="T9" fmla="*/ 4 h 32"/>
                <a:gd name="T10" fmla="*/ 28 w 57"/>
                <a:gd name="T11" fmla="*/ 32 h 32"/>
                <a:gd name="T12" fmla="*/ 9 w 57"/>
                <a:gd name="T13" fmla="*/ 8 h 32"/>
                <a:gd name="T14" fmla="*/ 28 w 57"/>
                <a:gd name="T15" fmla="*/ 24 h 32"/>
                <a:gd name="T16" fmla="*/ 48 w 57"/>
                <a:gd name="T17" fmla="*/ 8 h 32"/>
                <a:gd name="T18" fmla="*/ 9 w 57"/>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2">
                  <a:moveTo>
                    <a:pt x="28" y="32"/>
                  </a:moveTo>
                  <a:cubicBezTo>
                    <a:pt x="13" y="32"/>
                    <a:pt x="0" y="20"/>
                    <a:pt x="0" y="4"/>
                  </a:cubicBezTo>
                  <a:cubicBezTo>
                    <a:pt x="0" y="0"/>
                    <a:pt x="0" y="0"/>
                    <a:pt x="0" y="0"/>
                  </a:cubicBezTo>
                  <a:cubicBezTo>
                    <a:pt x="57" y="0"/>
                    <a:pt x="57" y="0"/>
                    <a:pt x="57" y="0"/>
                  </a:cubicBezTo>
                  <a:cubicBezTo>
                    <a:pt x="57" y="4"/>
                    <a:pt x="57" y="4"/>
                    <a:pt x="57" y="4"/>
                  </a:cubicBezTo>
                  <a:cubicBezTo>
                    <a:pt x="57" y="20"/>
                    <a:pt x="44" y="32"/>
                    <a:pt x="28" y="32"/>
                  </a:cubicBezTo>
                  <a:close/>
                  <a:moveTo>
                    <a:pt x="9" y="8"/>
                  </a:moveTo>
                  <a:cubicBezTo>
                    <a:pt x="11" y="17"/>
                    <a:pt x="19" y="24"/>
                    <a:pt x="28" y="24"/>
                  </a:cubicBezTo>
                  <a:cubicBezTo>
                    <a:pt x="38" y="24"/>
                    <a:pt x="46" y="17"/>
                    <a:pt x="48" y="8"/>
                  </a:cubicBezTo>
                  <a:lnTo>
                    <a:pt x="9"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8"/>
            <p:cNvSpPr/>
            <p:nvPr/>
          </p:nvSpPr>
          <p:spPr bwMode="auto">
            <a:xfrm>
              <a:off x="5924550" y="3500438"/>
              <a:ext cx="57150" cy="60325"/>
            </a:xfrm>
            <a:custGeom>
              <a:avLst/>
              <a:gdLst>
                <a:gd name="T0" fmla="*/ 7 w 36"/>
                <a:gd name="T1" fmla="*/ 38 h 38"/>
                <a:gd name="T2" fmla="*/ 0 w 36"/>
                <a:gd name="T3" fmla="*/ 31 h 38"/>
                <a:gd name="T4" fmla="*/ 28 w 36"/>
                <a:gd name="T5" fmla="*/ 0 h 38"/>
                <a:gd name="T6" fmla="*/ 36 w 36"/>
                <a:gd name="T7" fmla="*/ 7 h 38"/>
                <a:gd name="T8" fmla="*/ 7 w 36"/>
                <a:gd name="T9" fmla="*/ 38 h 38"/>
              </a:gdLst>
              <a:ahLst/>
              <a:cxnLst>
                <a:cxn ang="0">
                  <a:pos x="T0" y="T1"/>
                </a:cxn>
                <a:cxn ang="0">
                  <a:pos x="T2" y="T3"/>
                </a:cxn>
                <a:cxn ang="0">
                  <a:pos x="T4" y="T5"/>
                </a:cxn>
                <a:cxn ang="0">
                  <a:pos x="T6" y="T7"/>
                </a:cxn>
                <a:cxn ang="0">
                  <a:pos x="T8" y="T9"/>
                </a:cxn>
              </a:cxnLst>
              <a:rect l="0" t="0" r="r" b="b"/>
              <a:pathLst>
                <a:path w="36" h="38">
                  <a:moveTo>
                    <a:pt x="7" y="38"/>
                  </a:moveTo>
                  <a:lnTo>
                    <a:pt x="0" y="31"/>
                  </a:lnTo>
                  <a:lnTo>
                    <a:pt x="28" y="0"/>
                  </a:lnTo>
                  <a:lnTo>
                    <a:pt x="36" y="7"/>
                  </a:lnTo>
                  <a:lnTo>
                    <a:pt x="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9"/>
            <p:cNvSpPr>
              <a:spLocks noEditPoints="1"/>
            </p:cNvSpPr>
            <p:nvPr/>
          </p:nvSpPr>
          <p:spPr bwMode="auto">
            <a:xfrm>
              <a:off x="5541963" y="3646488"/>
              <a:ext cx="304800" cy="330200"/>
            </a:xfrm>
            <a:custGeom>
              <a:avLst/>
              <a:gdLst>
                <a:gd name="T0" fmla="*/ 7 w 192"/>
                <a:gd name="T1" fmla="*/ 208 h 208"/>
                <a:gd name="T2" fmla="*/ 0 w 192"/>
                <a:gd name="T3" fmla="*/ 201 h 208"/>
                <a:gd name="T4" fmla="*/ 45 w 192"/>
                <a:gd name="T5" fmla="*/ 154 h 208"/>
                <a:gd name="T6" fmla="*/ 52 w 192"/>
                <a:gd name="T7" fmla="*/ 161 h 208"/>
                <a:gd name="T8" fmla="*/ 7 w 192"/>
                <a:gd name="T9" fmla="*/ 208 h 208"/>
                <a:gd name="T10" fmla="*/ 107 w 192"/>
                <a:gd name="T11" fmla="*/ 102 h 208"/>
                <a:gd name="T12" fmla="*/ 99 w 192"/>
                <a:gd name="T13" fmla="*/ 95 h 208"/>
                <a:gd name="T14" fmla="*/ 184 w 192"/>
                <a:gd name="T15" fmla="*/ 0 h 208"/>
                <a:gd name="T16" fmla="*/ 192 w 192"/>
                <a:gd name="T17" fmla="*/ 7 h 208"/>
                <a:gd name="T18" fmla="*/ 107 w 192"/>
                <a:gd name="T19" fmla="*/ 10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08">
                  <a:moveTo>
                    <a:pt x="7" y="208"/>
                  </a:moveTo>
                  <a:lnTo>
                    <a:pt x="0" y="201"/>
                  </a:lnTo>
                  <a:lnTo>
                    <a:pt x="45" y="154"/>
                  </a:lnTo>
                  <a:lnTo>
                    <a:pt x="52" y="161"/>
                  </a:lnTo>
                  <a:lnTo>
                    <a:pt x="7" y="208"/>
                  </a:lnTo>
                  <a:close/>
                  <a:moveTo>
                    <a:pt x="107" y="102"/>
                  </a:moveTo>
                  <a:lnTo>
                    <a:pt x="99" y="95"/>
                  </a:lnTo>
                  <a:lnTo>
                    <a:pt x="184" y="0"/>
                  </a:lnTo>
                  <a:lnTo>
                    <a:pt x="192" y="7"/>
                  </a:lnTo>
                  <a:lnTo>
                    <a:pt x="107"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0"/>
            <p:cNvSpPr/>
            <p:nvPr/>
          </p:nvSpPr>
          <p:spPr bwMode="auto">
            <a:xfrm>
              <a:off x="5414963" y="4056063"/>
              <a:ext cx="55562" cy="58738"/>
            </a:xfrm>
            <a:custGeom>
              <a:avLst/>
              <a:gdLst>
                <a:gd name="T0" fmla="*/ 7 w 35"/>
                <a:gd name="T1" fmla="*/ 37 h 37"/>
                <a:gd name="T2" fmla="*/ 0 w 35"/>
                <a:gd name="T3" fmla="*/ 30 h 37"/>
                <a:gd name="T4" fmla="*/ 28 w 35"/>
                <a:gd name="T5" fmla="*/ 0 h 37"/>
                <a:gd name="T6" fmla="*/ 35 w 35"/>
                <a:gd name="T7" fmla="*/ 7 h 37"/>
                <a:gd name="T8" fmla="*/ 7 w 35"/>
                <a:gd name="T9" fmla="*/ 37 h 37"/>
              </a:gdLst>
              <a:ahLst/>
              <a:cxnLst>
                <a:cxn ang="0">
                  <a:pos x="T0" y="T1"/>
                </a:cxn>
                <a:cxn ang="0">
                  <a:pos x="T2" y="T3"/>
                </a:cxn>
                <a:cxn ang="0">
                  <a:pos x="T4" y="T5"/>
                </a:cxn>
                <a:cxn ang="0">
                  <a:pos x="T6" y="T7"/>
                </a:cxn>
                <a:cxn ang="0">
                  <a:pos x="T8" y="T9"/>
                </a:cxn>
              </a:cxnLst>
              <a:rect l="0" t="0" r="r" b="b"/>
              <a:pathLst>
                <a:path w="35" h="37">
                  <a:moveTo>
                    <a:pt x="7" y="37"/>
                  </a:moveTo>
                  <a:lnTo>
                    <a:pt x="0" y="30"/>
                  </a:lnTo>
                  <a:lnTo>
                    <a:pt x="28" y="0"/>
                  </a:lnTo>
                  <a:lnTo>
                    <a:pt x="35" y="7"/>
                  </a:lnTo>
                  <a:lnTo>
                    <a:pt x="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1"/>
            <p:cNvSpPr/>
            <p:nvPr/>
          </p:nvSpPr>
          <p:spPr bwMode="auto">
            <a:xfrm>
              <a:off x="6224588" y="3503613"/>
              <a:ext cx="52387" cy="60325"/>
            </a:xfrm>
            <a:custGeom>
              <a:avLst/>
              <a:gdLst>
                <a:gd name="T0" fmla="*/ 26 w 33"/>
                <a:gd name="T1" fmla="*/ 38 h 38"/>
                <a:gd name="T2" fmla="*/ 0 w 33"/>
                <a:gd name="T3" fmla="*/ 8 h 38"/>
                <a:gd name="T4" fmla="*/ 7 w 33"/>
                <a:gd name="T5" fmla="*/ 0 h 38"/>
                <a:gd name="T6" fmla="*/ 33 w 33"/>
                <a:gd name="T7" fmla="*/ 34 h 38"/>
                <a:gd name="T8" fmla="*/ 26 w 33"/>
                <a:gd name="T9" fmla="*/ 38 h 38"/>
              </a:gdLst>
              <a:ahLst/>
              <a:cxnLst>
                <a:cxn ang="0">
                  <a:pos x="T0" y="T1"/>
                </a:cxn>
                <a:cxn ang="0">
                  <a:pos x="T2" y="T3"/>
                </a:cxn>
                <a:cxn ang="0">
                  <a:pos x="T4" y="T5"/>
                </a:cxn>
                <a:cxn ang="0">
                  <a:pos x="T6" y="T7"/>
                </a:cxn>
                <a:cxn ang="0">
                  <a:pos x="T8" y="T9"/>
                </a:cxn>
              </a:cxnLst>
              <a:rect l="0" t="0" r="r" b="b"/>
              <a:pathLst>
                <a:path w="33" h="38">
                  <a:moveTo>
                    <a:pt x="26" y="38"/>
                  </a:moveTo>
                  <a:lnTo>
                    <a:pt x="0" y="8"/>
                  </a:lnTo>
                  <a:lnTo>
                    <a:pt x="7" y="0"/>
                  </a:lnTo>
                  <a:lnTo>
                    <a:pt x="33" y="34"/>
                  </a:lnTo>
                  <a:lnTo>
                    <a:pt x="2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6351588" y="3657600"/>
              <a:ext cx="300037" cy="341313"/>
            </a:xfrm>
            <a:custGeom>
              <a:avLst/>
              <a:gdLst>
                <a:gd name="T0" fmla="*/ 180 w 189"/>
                <a:gd name="T1" fmla="*/ 215 h 215"/>
                <a:gd name="T2" fmla="*/ 137 w 189"/>
                <a:gd name="T3" fmla="*/ 166 h 215"/>
                <a:gd name="T4" fmla="*/ 144 w 189"/>
                <a:gd name="T5" fmla="*/ 159 h 215"/>
                <a:gd name="T6" fmla="*/ 189 w 189"/>
                <a:gd name="T7" fmla="*/ 211 h 215"/>
                <a:gd name="T8" fmla="*/ 180 w 189"/>
                <a:gd name="T9" fmla="*/ 215 h 215"/>
                <a:gd name="T10" fmla="*/ 85 w 189"/>
                <a:gd name="T11" fmla="*/ 104 h 215"/>
                <a:gd name="T12" fmla="*/ 0 w 189"/>
                <a:gd name="T13" fmla="*/ 7 h 215"/>
                <a:gd name="T14" fmla="*/ 7 w 189"/>
                <a:gd name="T15" fmla="*/ 0 h 215"/>
                <a:gd name="T16" fmla="*/ 92 w 189"/>
                <a:gd name="T17" fmla="*/ 97 h 215"/>
                <a:gd name="T18" fmla="*/ 85 w 189"/>
                <a:gd name="T19"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215">
                  <a:moveTo>
                    <a:pt x="180" y="215"/>
                  </a:moveTo>
                  <a:lnTo>
                    <a:pt x="137" y="166"/>
                  </a:lnTo>
                  <a:lnTo>
                    <a:pt x="144" y="159"/>
                  </a:lnTo>
                  <a:lnTo>
                    <a:pt x="189" y="211"/>
                  </a:lnTo>
                  <a:lnTo>
                    <a:pt x="180" y="215"/>
                  </a:lnTo>
                  <a:close/>
                  <a:moveTo>
                    <a:pt x="85" y="104"/>
                  </a:moveTo>
                  <a:lnTo>
                    <a:pt x="0" y="7"/>
                  </a:lnTo>
                  <a:lnTo>
                    <a:pt x="7" y="0"/>
                  </a:lnTo>
                  <a:lnTo>
                    <a:pt x="92" y="97"/>
                  </a:lnTo>
                  <a:lnTo>
                    <a:pt x="8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3"/>
            <p:cNvSpPr/>
            <p:nvPr/>
          </p:nvSpPr>
          <p:spPr bwMode="auto">
            <a:xfrm>
              <a:off x="6719888" y="4086225"/>
              <a:ext cx="52387" cy="58738"/>
            </a:xfrm>
            <a:custGeom>
              <a:avLst/>
              <a:gdLst>
                <a:gd name="T0" fmla="*/ 26 w 33"/>
                <a:gd name="T1" fmla="*/ 37 h 37"/>
                <a:gd name="T2" fmla="*/ 0 w 33"/>
                <a:gd name="T3" fmla="*/ 4 h 37"/>
                <a:gd name="T4" fmla="*/ 7 w 33"/>
                <a:gd name="T5" fmla="*/ 0 h 37"/>
                <a:gd name="T6" fmla="*/ 33 w 33"/>
                <a:gd name="T7" fmla="*/ 30 h 37"/>
                <a:gd name="T8" fmla="*/ 26 w 33"/>
                <a:gd name="T9" fmla="*/ 37 h 37"/>
              </a:gdLst>
              <a:ahLst/>
              <a:cxnLst>
                <a:cxn ang="0">
                  <a:pos x="T0" y="T1"/>
                </a:cxn>
                <a:cxn ang="0">
                  <a:pos x="T2" y="T3"/>
                </a:cxn>
                <a:cxn ang="0">
                  <a:pos x="T4" y="T5"/>
                </a:cxn>
                <a:cxn ang="0">
                  <a:pos x="T6" y="T7"/>
                </a:cxn>
                <a:cxn ang="0">
                  <a:pos x="T8" y="T9"/>
                </a:cxn>
              </a:cxnLst>
              <a:rect l="0" t="0" r="r" b="b"/>
              <a:pathLst>
                <a:path w="33" h="37">
                  <a:moveTo>
                    <a:pt x="26" y="37"/>
                  </a:moveTo>
                  <a:lnTo>
                    <a:pt x="0" y="4"/>
                  </a:lnTo>
                  <a:lnTo>
                    <a:pt x="7" y="0"/>
                  </a:lnTo>
                  <a:lnTo>
                    <a:pt x="33" y="30"/>
                  </a:lnTo>
                  <a:lnTo>
                    <a:pt x="26"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4"/>
            <p:cNvSpPr>
              <a:spLocks noEditPoints="1"/>
            </p:cNvSpPr>
            <p:nvPr/>
          </p:nvSpPr>
          <p:spPr bwMode="auto">
            <a:xfrm>
              <a:off x="6086475" y="3497263"/>
              <a:ext cx="14287" cy="539750"/>
            </a:xfrm>
            <a:custGeom>
              <a:avLst/>
              <a:gdLst>
                <a:gd name="T0" fmla="*/ 9 w 9"/>
                <a:gd name="T1" fmla="*/ 340 h 340"/>
                <a:gd name="T2" fmla="*/ 0 w 9"/>
                <a:gd name="T3" fmla="*/ 340 h 340"/>
                <a:gd name="T4" fmla="*/ 0 w 9"/>
                <a:gd name="T5" fmla="*/ 323 h 340"/>
                <a:gd name="T6" fmla="*/ 9 w 9"/>
                <a:gd name="T7" fmla="*/ 323 h 340"/>
                <a:gd name="T8" fmla="*/ 9 w 9"/>
                <a:gd name="T9" fmla="*/ 340 h 340"/>
                <a:gd name="T10" fmla="*/ 9 w 9"/>
                <a:gd name="T11" fmla="*/ 297 h 340"/>
                <a:gd name="T12" fmla="*/ 0 w 9"/>
                <a:gd name="T13" fmla="*/ 297 h 340"/>
                <a:gd name="T14" fmla="*/ 0 w 9"/>
                <a:gd name="T15" fmla="*/ 269 h 340"/>
                <a:gd name="T16" fmla="*/ 9 w 9"/>
                <a:gd name="T17" fmla="*/ 269 h 340"/>
                <a:gd name="T18" fmla="*/ 9 w 9"/>
                <a:gd name="T19" fmla="*/ 297 h 340"/>
                <a:gd name="T20" fmla="*/ 9 w 9"/>
                <a:gd name="T21" fmla="*/ 229 h 340"/>
                <a:gd name="T22" fmla="*/ 0 w 9"/>
                <a:gd name="T23" fmla="*/ 229 h 340"/>
                <a:gd name="T24" fmla="*/ 0 w 9"/>
                <a:gd name="T25" fmla="*/ 196 h 340"/>
                <a:gd name="T26" fmla="*/ 9 w 9"/>
                <a:gd name="T27" fmla="*/ 196 h 340"/>
                <a:gd name="T28" fmla="*/ 9 w 9"/>
                <a:gd name="T29" fmla="*/ 229 h 340"/>
                <a:gd name="T30" fmla="*/ 9 w 9"/>
                <a:gd name="T31" fmla="*/ 156 h 340"/>
                <a:gd name="T32" fmla="*/ 0 w 9"/>
                <a:gd name="T33" fmla="*/ 156 h 340"/>
                <a:gd name="T34" fmla="*/ 0 w 9"/>
                <a:gd name="T35" fmla="*/ 127 h 340"/>
                <a:gd name="T36" fmla="*/ 9 w 9"/>
                <a:gd name="T37" fmla="*/ 127 h 340"/>
                <a:gd name="T38" fmla="*/ 9 w 9"/>
                <a:gd name="T39" fmla="*/ 156 h 340"/>
                <a:gd name="T40" fmla="*/ 9 w 9"/>
                <a:gd name="T41" fmla="*/ 104 h 340"/>
                <a:gd name="T42" fmla="*/ 0 w 9"/>
                <a:gd name="T43" fmla="*/ 104 h 340"/>
                <a:gd name="T44" fmla="*/ 0 w 9"/>
                <a:gd name="T45" fmla="*/ 73 h 340"/>
                <a:gd name="T46" fmla="*/ 9 w 9"/>
                <a:gd name="T47" fmla="*/ 73 h 340"/>
                <a:gd name="T48" fmla="*/ 9 w 9"/>
                <a:gd name="T49" fmla="*/ 104 h 340"/>
                <a:gd name="T50" fmla="*/ 9 w 9"/>
                <a:gd name="T51" fmla="*/ 35 h 340"/>
                <a:gd name="T52" fmla="*/ 0 w 9"/>
                <a:gd name="T53" fmla="*/ 35 h 340"/>
                <a:gd name="T54" fmla="*/ 0 w 9"/>
                <a:gd name="T55" fmla="*/ 0 h 340"/>
                <a:gd name="T56" fmla="*/ 9 w 9"/>
                <a:gd name="T57" fmla="*/ 0 h 340"/>
                <a:gd name="T58" fmla="*/ 9 w 9"/>
                <a:gd name="T59" fmla="*/ 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340">
                  <a:moveTo>
                    <a:pt x="9" y="340"/>
                  </a:moveTo>
                  <a:lnTo>
                    <a:pt x="0" y="340"/>
                  </a:lnTo>
                  <a:lnTo>
                    <a:pt x="0" y="323"/>
                  </a:lnTo>
                  <a:lnTo>
                    <a:pt x="9" y="323"/>
                  </a:lnTo>
                  <a:lnTo>
                    <a:pt x="9" y="340"/>
                  </a:lnTo>
                  <a:close/>
                  <a:moveTo>
                    <a:pt x="9" y="297"/>
                  </a:moveTo>
                  <a:lnTo>
                    <a:pt x="0" y="297"/>
                  </a:lnTo>
                  <a:lnTo>
                    <a:pt x="0" y="269"/>
                  </a:lnTo>
                  <a:lnTo>
                    <a:pt x="9" y="269"/>
                  </a:lnTo>
                  <a:lnTo>
                    <a:pt x="9" y="297"/>
                  </a:lnTo>
                  <a:close/>
                  <a:moveTo>
                    <a:pt x="9" y="229"/>
                  </a:moveTo>
                  <a:lnTo>
                    <a:pt x="0" y="229"/>
                  </a:lnTo>
                  <a:lnTo>
                    <a:pt x="0" y="196"/>
                  </a:lnTo>
                  <a:lnTo>
                    <a:pt x="9" y="196"/>
                  </a:lnTo>
                  <a:lnTo>
                    <a:pt x="9" y="229"/>
                  </a:lnTo>
                  <a:close/>
                  <a:moveTo>
                    <a:pt x="9" y="156"/>
                  </a:moveTo>
                  <a:lnTo>
                    <a:pt x="0" y="156"/>
                  </a:lnTo>
                  <a:lnTo>
                    <a:pt x="0" y="127"/>
                  </a:lnTo>
                  <a:lnTo>
                    <a:pt x="9" y="127"/>
                  </a:lnTo>
                  <a:lnTo>
                    <a:pt x="9" y="156"/>
                  </a:lnTo>
                  <a:close/>
                  <a:moveTo>
                    <a:pt x="9" y="104"/>
                  </a:moveTo>
                  <a:lnTo>
                    <a:pt x="0" y="104"/>
                  </a:lnTo>
                  <a:lnTo>
                    <a:pt x="0" y="73"/>
                  </a:lnTo>
                  <a:lnTo>
                    <a:pt x="9" y="73"/>
                  </a:lnTo>
                  <a:lnTo>
                    <a:pt x="9" y="104"/>
                  </a:lnTo>
                  <a:close/>
                  <a:moveTo>
                    <a:pt x="9" y="35"/>
                  </a:moveTo>
                  <a:lnTo>
                    <a:pt x="0" y="35"/>
                  </a:lnTo>
                  <a:lnTo>
                    <a:pt x="0" y="0"/>
                  </a:lnTo>
                  <a:lnTo>
                    <a:pt x="9" y="0"/>
                  </a:lnTo>
                  <a:lnTo>
                    <a:pt x="9"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Rectangle 15"/>
            <p:cNvSpPr>
              <a:spLocks noChangeArrowheads="1"/>
            </p:cNvSpPr>
            <p:nvPr/>
          </p:nvSpPr>
          <p:spPr bwMode="auto">
            <a:xfrm>
              <a:off x="6078538" y="2727325"/>
              <a:ext cx="30162" cy="379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Freeform 16"/>
            <p:cNvSpPr>
              <a:spLocks noEditPoints="1"/>
            </p:cNvSpPr>
            <p:nvPr/>
          </p:nvSpPr>
          <p:spPr bwMode="auto">
            <a:xfrm>
              <a:off x="5853113" y="3571875"/>
              <a:ext cx="180975" cy="401638"/>
            </a:xfrm>
            <a:custGeom>
              <a:avLst/>
              <a:gdLst>
                <a:gd name="T0" fmla="*/ 10 w 114"/>
                <a:gd name="T1" fmla="*/ 253 h 253"/>
                <a:gd name="T2" fmla="*/ 0 w 114"/>
                <a:gd name="T3" fmla="*/ 250 h 253"/>
                <a:gd name="T4" fmla="*/ 3 w 114"/>
                <a:gd name="T5" fmla="*/ 246 h 253"/>
                <a:gd name="T6" fmla="*/ 12 w 114"/>
                <a:gd name="T7" fmla="*/ 248 h 253"/>
                <a:gd name="T8" fmla="*/ 10 w 114"/>
                <a:gd name="T9" fmla="*/ 253 h 253"/>
                <a:gd name="T10" fmla="*/ 31 w 114"/>
                <a:gd name="T11" fmla="*/ 205 h 253"/>
                <a:gd name="T12" fmla="*/ 22 w 114"/>
                <a:gd name="T13" fmla="*/ 201 h 253"/>
                <a:gd name="T14" fmla="*/ 45 w 114"/>
                <a:gd name="T15" fmla="*/ 146 h 253"/>
                <a:gd name="T16" fmla="*/ 52 w 114"/>
                <a:gd name="T17" fmla="*/ 149 h 253"/>
                <a:gd name="T18" fmla="*/ 31 w 114"/>
                <a:gd name="T19" fmla="*/ 205 h 253"/>
                <a:gd name="T20" fmla="*/ 66 w 114"/>
                <a:gd name="T21" fmla="*/ 118 h 253"/>
                <a:gd name="T22" fmla="*/ 57 w 114"/>
                <a:gd name="T23" fmla="*/ 116 h 253"/>
                <a:gd name="T24" fmla="*/ 64 w 114"/>
                <a:gd name="T25" fmla="*/ 102 h 253"/>
                <a:gd name="T26" fmla="*/ 73 w 114"/>
                <a:gd name="T27" fmla="*/ 104 h 253"/>
                <a:gd name="T28" fmla="*/ 66 w 114"/>
                <a:gd name="T29" fmla="*/ 118 h 253"/>
                <a:gd name="T30" fmla="*/ 90 w 114"/>
                <a:gd name="T31" fmla="*/ 59 h 253"/>
                <a:gd name="T32" fmla="*/ 83 w 114"/>
                <a:gd name="T33" fmla="*/ 57 h 253"/>
                <a:gd name="T34" fmla="*/ 104 w 114"/>
                <a:gd name="T35" fmla="*/ 0 h 253"/>
                <a:gd name="T36" fmla="*/ 114 w 114"/>
                <a:gd name="T37" fmla="*/ 5 h 253"/>
                <a:gd name="T38" fmla="*/ 90 w 114"/>
                <a:gd name="T39" fmla="*/ 5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253">
                  <a:moveTo>
                    <a:pt x="10" y="253"/>
                  </a:moveTo>
                  <a:lnTo>
                    <a:pt x="0" y="250"/>
                  </a:lnTo>
                  <a:lnTo>
                    <a:pt x="3" y="246"/>
                  </a:lnTo>
                  <a:lnTo>
                    <a:pt x="12" y="248"/>
                  </a:lnTo>
                  <a:lnTo>
                    <a:pt x="10" y="253"/>
                  </a:lnTo>
                  <a:close/>
                  <a:moveTo>
                    <a:pt x="31" y="205"/>
                  </a:moveTo>
                  <a:lnTo>
                    <a:pt x="22" y="201"/>
                  </a:lnTo>
                  <a:lnTo>
                    <a:pt x="45" y="146"/>
                  </a:lnTo>
                  <a:lnTo>
                    <a:pt x="52" y="149"/>
                  </a:lnTo>
                  <a:lnTo>
                    <a:pt x="31" y="205"/>
                  </a:lnTo>
                  <a:close/>
                  <a:moveTo>
                    <a:pt x="66" y="118"/>
                  </a:moveTo>
                  <a:lnTo>
                    <a:pt x="57" y="116"/>
                  </a:lnTo>
                  <a:lnTo>
                    <a:pt x="64" y="102"/>
                  </a:lnTo>
                  <a:lnTo>
                    <a:pt x="73" y="104"/>
                  </a:lnTo>
                  <a:lnTo>
                    <a:pt x="66" y="118"/>
                  </a:lnTo>
                  <a:close/>
                  <a:moveTo>
                    <a:pt x="90" y="59"/>
                  </a:moveTo>
                  <a:lnTo>
                    <a:pt x="83" y="57"/>
                  </a:lnTo>
                  <a:lnTo>
                    <a:pt x="104" y="0"/>
                  </a:lnTo>
                  <a:lnTo>
                    <a:pt x="114" y="5"/>
                  </a:lnTo>
                  <a:lnTo>
                    <a:pt x="9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7"/>
            <p:cNvSpPr>
              <a:spLocks noEditPoints="1"/>
            </p:cNvSpPr>
            <p:nvPr/>
          </p:nvSpPr>
          <p:spPr bwMode="auto">
            <a:xfrm>
              <a:off x="6164263" y="3541713"/>
              <a:ext cx="142875" cy="292100"/>
            </a:xfrm>
            <a:custGeom>
              <a:avLst/>
              <a:gdLst>
                <a:gd name="T0" fmla="*/ 83 w 90"/>
                <a:gd name="T1" fmla="*/ 184 h 184"/>
                <a:gd name="T2" fmla="*/ 81 w 90"/>
                <a:gd name="T3" fmla="*/ 184 h 184"/>
                <a:gd name="T4" fmla="*/ 90 w 90"/>
                <a:gd name="T5" fmla="*/ 180 h 184"/>
                <a:gd name="T6" fmla="*/ 90 w 90"/>
                <a:gd name="T7" fmla="*/ 180 h 184"/>
                <a:gd name="T8" fmla="*/ 83 w 90"/>
                <a:gd name="T9" fmla="*/ 184 h 184"/>
                <a:gd name="T10" fmla="*/ 64 w 90"/>
                <a:gd name="T11" fmla="*/ 147 h 184"/>
                <a:gd name="T12" fmla="*/ 52 w 90"/>
                <a:gd name="T13" fmla="*/ 121 h 184"/>
                <a:gd name="T14" fmla="*/ 62 w 90"/>
                <a:gd name="T15" fmla="*/ 116 h 184"/>
                <a:gd name="T16" fmla="*/ 73 w 90"/>
                <a:gd name="T17" fmla="*/ 144 h 184"/>
                <a:gd name="T18" fmla="*/ 64 w 90"/>
                <a:gd name="T19" fmla="*/ 147 h 184"/>
                <a:gd name="T20" fmla="*/ 43 w 90"/>
                <a:gd name="T21" fmla="*/ 99 h 184"/>
                <a:gd name="T22" fmla="*/ 31 w 90"/>
                <a:gd name="T23" fmla="*/ 71 h 184"/>
                <a:gd name="T24" fmla="*/ 40 w 90"/>
                <a:gd name="T25" fmla="*/ 69 h 184"/>
                <a:gd name="T26" fmla="*/ 52 w 90"/>
                <a:gd name="T27" fmla="*/ 95 h 184"/>
                <a:gd name="T28" fmla="*/ 43 w 90"/>
                <a:gd name="T29" fmla="*/ 99 h 184"/>
                <a:gd name="T30" fmla="*/ 14 w 90"/>
                <a:gd name="T31" fmla="*/ 36 h 184"/>
                <a:gd name="T32" fmla="*/ 0 w 90"/>
                <a:gd name="T33" fmla="*/ 5 h 184"/>
                <a:gd name="T34" fmla="*/ 10 w 90"/>
                <a:gd name="T35" fmla="*/ 0 h 184"/>
                <a:gd name="T36" fmla="*/ 24 w 90"/>
                <a:gd name="T37" fmla="*/ 33 h 184"/>
                <a:gd name="T38" fmla="*/ 14 w 90"/>
                <a:gd name="T39" fmla="*/ 3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84">
                  <a:moveTo>
                    <a:pt x="83" y="184"/>
                  </a:moveTo>
                  <a:lnTo>
                    <a:pt x="81" y="184"/>
                  </a:lnTo>
                  <a:lnTo>
                    <a:pt x="90" y="180"/>
                  </a:lnTo>
                  <a:lnTo>
                    <a:pt x="90" y="180"/>
                  </a:lnTo>
                  <a:lnTo>
                    <a:pt x="83" y="184"/>
                  </a:lnTo>
                  <a:close/>
                  <a:moveTo>
                    <a:pt x="64" y="147"/>
                  </a:moveTo>
                  <a:lnTo>
                    <a:pt x="52" y="121"/>
                  </a:lnTo>
                  <a:lnTo>
                    <a:pt x="62" y="116"/>
                  </a:lnTo>
                  <a:lnTo>
                    <a:pt x="73" y="144"/>
                  </a:lnTo>
                  <a:lnTo>
                    <a:pt x="64" y="147"/>
                  </a:lnTo>
                  <a:close/>
                  <a:moveTo>
                    <a:pt x="43" y="99"/>
                  </a:moveTo>
                  <a:lnTo>
                    <a:pt x="31" y="71"/>
                  </a:lnTo>
                  <a:lnTo>
                    <a:pt x="40" y="69"/>
                  </a:lnTo>
                  <a:lnTo>
                    <a:pt x="52" y="95"/>
                  </a:lnTo>
                  <a:lnTo>
                    <a:pt x="43" y="99"/>
                  </a:lnTo>
                  <a:close/>
                  <a:moveTo>
                    <a:pt x="14" y="36"/>
                  </a:moveTo>
                  <a:lnTo>
                    <a:pt x="0" y="5"/>
                  </a:lnTo>
                  <a:lnTo>
                    <a:pt x="10" y="0"/>
                  </a:lnTo>
                  <a:lnTo>
                    <a:pt x="24" y="33"/>
                  </a:lnTo>
                  <a:lnTo>
                    <a:pt x="14"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3123365" y="2923007"/>
            <a:ext cx="941285" cy="1000274"/>
            <a:chOff x="2384255" y="1429930"/>
            <a:chExt cx="706055" cy="750206"/>
          </a:xfrm>
        </p:grpSpPr>
        <p:grpSp>
          <p:nvGrpSpPr>
            <p:cNvPr id="66" name="组合 65"/>
            <p:cNvGrpSpPr/>
            <p:nvPr/>
          </p:nvGrpSpPr>
          <p:grpSpPr>
            <a:xfrm>
              <a:off x="2411760" y="1490614"/>
              <a:ext cx="648072" cy="648072"/>
              <a:chOff x="1907704" y="1131590"/>
              <a:chExt cx="1008112" cy="1008112"/>
            </a:xfrm>
          </p:grpSpPr>
          <p:sp>
            <p:nvSpPr>
              <p:cNvPr id="68" name="矩形 67"/>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69" name="直接连接符 68"/>
              <p:cNvCxnSpPr>
                <a:stCxn id="68" idx="1"/>
                <a:endCxn id="68"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8" idx="0"/>
                <a:endCxn id="68"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67" name="矩形 66"/>
            <p:cNvSpPr/>
            <p:nvPr/>
          </p:nvSpPr>
          <p:spPr>
            <a:xfrm>
              <a:off x="2384255" y="1429930"/>
              <a:ext cx="706055" cy="750206"/>
            </a:xfrm>
            <a:prstGeom prst="rect">
              <a:avLst/>
            </a:prstGeom>
          </p:spPr>
          <p:txBody>
            <a:bodyPr wrap="none">
              <a:spAutoFit/>
            </a:bodyPr>
            <a:lstStyle/>
            <a:p>
              <a:pPr algn="ctr"/>
              <a:r>
                <a:rPr lang="zh-CN" altLang="en-US" sz="5900" dirty="0" smtClean="0">
                  <a:solidFill>
                    <a:schemeClr val="bg1">
                      <a:alpha val="79000"/>
                    </a:schemeClr>
                  </a:solidFill>
                  <a:latin typeface="+mj-ea"/>
                  <a:ea typeface="+mj-ea"/>
                </a:rPr>
                <a:t>感</a:t>
              </a:r>
              <a:endParaRPr lang="zh-CN" altLang="en-US" sz="5900" dirty="0">
                <a:solidFill>
                  <a:schemeClr val="bg1">
                    <a:alpha val="79000"/>
                  </a:schemeClr>
                </a:solidFill>
                <a:latin typeface="+mj-ea"/>
                <a:ea typeface="+mj-ea"/>
              </a:endParaRPr>
            </a:p>
          </p:txBody>
        </p:sp>
      </p:grpSp>
      <p:grpSp>
        <p:nvGrpSpPr>
          <p:cNvPr id="71" name="组合 70"/>
          <p:cNvGrpSpPr/>
          <p:nvPr/>
        </p:nvGrpSpPr>
        <p:grpSpPr>
          <a:xfrm>
            <a:off x="4114056" y="2923007"/>
            <a:ext cx="941285" cy="1000274"/>
            <a:chOff x="3133178" y="1429930"/>
            <a:chExt cx="706055" cy="750206"/>
          </a:xfrm>
        </p:grpSpPr>
        <p:grpSp>
          <p:nvGrpSpPr>
            <p:cNvPr id="72" name="组合 71"/>
            <p:cNvGrpSpPr/>
            <p:nvPr/>
          </p:nvGrpSpPr>
          <p:grpSpPr>
            <a:xfrm>
              <a:off x="3160683" y="1490614"/>
              <a:ext cx="648072" cy="648072"/>
              <a:chOff x="1907704" y="1131590"/>
              <a:chExt cx="1008112" cy="1008112"/>
            </a:xfrm>
          </p:grpSpPr>
          <p:sp>
            <p:nvSpPr>
              <p:cNvPr id="74" name="矩形 73"/>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75" name="直接连接符 74"/>
              <p:cNvCxnSpPr>
                <a:stCxn id="74" idx="1"/>
                <a:endCxn id="74"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74" idx="0"/>
                <a:endCxn id="74"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a:xfrm>
              <a:off x="3133178" y="1429930"/>
              <a:ext cx="706055" cy="750206"/>
            </a:xfrm>
            <a:prstGeom prst="rect">
              <a:avLst/>
            </a:prstGeom>
          </p:spPr>
          <p:txBody>
            <a:bodyPr wrap="none">
              <a:spAutoFit/>
            </a:bodyPr>
            <a:lstStyle/>
            <a:p>
              <a:pPr algn="ctr"/>
              <a:r>
                <a:rPr lang="zh-CN" altLang="en-US" sz="5900" dirty="0" smtClean="0">
                  <a:solidFill>
                    <a:schemeClr val="bg1">
                      <a:alpha val="79000"/>
                    </a:schemeClr>
                  </a:solidFill>
                  <a:latin typeface="+mj-ea"/>
                  <a:ea typeface="+mj-ea"/>
                </a:rPr>
                <a:t>谢</a:t>
              </a:r>
              <a:endParaRPr lang="zh-CN" altLang="en-US" sz="5900" dirty="0">
                <a:solidFill>
                  <a:schemeClr val="bg1">
                    <a:alpha val="79000"/>
                  </a:schemeClr>
                </a:solidFill>
                <a:latin typeface="+mj-ea"/>
                <a:ea typeface="+mj-ea"/>
              </a:endParaRPr>
            </a:p>
          </p:txBody>
        </p:sp>
      </p:grpSp>
      <p:grpSp>
        <p:nvGrpSpPr>
          <p:cNvPr id="77" name="组合 76"/>
          <p:cNvGrpSpPr/>
          <p:nvPr/>
        </p:nvGrpSpPr>
        <p:grpSpPr>
          <a:xfrm>
            <a:off x="6095437" y="2923007"/>
            <a:ext cx="941285" cy="1000274"/>
            <a:chOff x="3912308" y="1429930"/>
            <a:chExt cx="706055" cy="750206"/>
          </a:xfrm>
        </p:grpSpPr>
        <p:grpSp>
          <p:nvGrpSpPr>
            <p:cNvPr id="78" name="组合 77"/>
            <p:cNvGrpSpPr/>
            <p:nvPr/>
          </p:nvGrpSpPr>
          <p:grpSpPr>
            <a:xfrm>
              <a:off x="3939813" y="1490614"/>
              <a:ext cx="648072" cy="648072"/>
              <a:chOff x="1907704" y="1131590"/>
              <a:chExt cx="1008112" cy="1008112"/>
            </a:xfrm>
          </p:grpSpPr>
          <p:sp>
            <p:nvSpPr>
              <p:cNvPr id="80" name="矩形 79"/>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81" name="直接连接符 80"/>
              <p:cNvCxnSpPr>
                <a:stCxn id="80" idx="1"/>
                <a:endCxn id="80"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80" idx="0"/>
                <a:endCxn id="80"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79" name="矩形 78"/>
            <p:cNvSpPr/>
            <p:nvPr/>
          </p:nvSpPr>
          <p:spPr>
            <a:xfrm>
              <a:off x="3912308" y="1429930"/>
              <a:ext cx="706055" cy="750206"/>
            </a:xfrm>
            <a:prstGeom prst="rect">
              <a:avLst/>
            </a:prstGeom>
          </p:spPr>
          <p:txBody>
            <a:bodyPr wrap="none">
              <a:spAutoFit/>
            </a:bodyPr>
            <a:lstStyle/>
            <a:p>
              <a:pPr algn="ctr"/>
              <a:r>
                <a:rPr lang="zh-CN" altLang="en-US" sz="5900" dirty="0" smtClean="0">
                  <a:solidFill>
                    <a:schemeClr val="bg1">
                      <a:alpha val="79000"/>
                    </a:schemeClr>
                  </a:solidFill>
                  <a:latin typeface="+mj-ea"/>
                  <a:ea typeface="+mj-ea"/>
                </a:rPr>
                <a:t>的</a:t>
              </a:r>
              <a:endParaRPr lang="zh-CN" altLang="en-US" sz="5900" dirty="0">
                <a:solidFill>
                  <a:schemeClr val="bg1">
                    <a:alpha val="79000"/>
                  </a:schemeClr>
                </a:solidFill>
                <a:latin typeface="+mj-ea"/>
                <a:ea typeface="+mj-ea"/>
              </a:endParaRPr>
            </a:p>
          </p:txBody>
        </p:sp>
      </p:grpSp>
      <p:grpSp>
        <p:nvGrpSpPr>
          <p:cNvPr id="83" name="组合 82"/>
          <p:cNvGrpSpPr/>
          <p:nvPr/>
        </p:nvGrpSpPr>
        <p:grpSpPr>
          <a:xfrm>
            <a:off x="7086129" y="2923007"/>
            <a:ext cx="941285" cy="1000274"/>
            <a:chOff x="4676319" y="1429930"/>
            <a:chExt cx="706055" cy="750206"/>
          </a:xfrm>
        </p:grpSpPr>
        <p:grpSp>
          <p:nvGrpSpPr>
            <p:cNvPr id="84" name="组合 83"/>
            <p:cNvGrpSpPr/>
            <p:nvPr/>
          </p:nvGrpSpPr>
          <p:grpSpPr>
            <a:xfrm>
              <a:off x="4703824" y="1490614"/>
              <a:ext cx="648072" cy="648072"/>
              <a:chOff x="1907704" y="1131590"/>
              <a:chExt cx="1008112" cy="1008112"/>
            </a:xfrm>
          </p:grpSpPr>
          <p:sp>
            <p:nvSpPr>
              <p:cNvPr id="86" name="矩形 85"/>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87" name="直接连接符 86"/>
              <p:cNvCxnSpPr>
                <a:stCxn id="86" idx="1"/>
                <a:endCxn id="86"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86" idx="0"/>
                <a:endCxn id="86"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85" name="矩形 84"/>
            <p:cNvSpPr/>
            <p:nvPr/>
          </p:nvSpPr>
          <p:spPr>
            <a:xfrm>
              <a:off x="4676319" y="1429930"/>
              <a:ext cx="706055" cy="750206"/>
            </a:xfrm>
            <a:prstGeom prst="rect">
              <a:avLst/>
            </a:prstGeom>
          </p:spPr>
          <p:txBody>
            <a:bodyPr wrap="none">
              <a:spAutoFit/>
            </a:bodyPr>
            <a:lstStyle/>
            <a:p>
              <a:pPr algn="ctr"/>
              <a:r>
                <a:rPr lang="zh-CN" altLang="en-US" sz="5900" dirty="0" smtClean="0">
                  <a:solidFill>
                    <a:schemeClr val="bg1">
                      <a:alpha val="79000"/>
                    </a:schemeClr>
                  </a:solidFill>
                  <a:latin typeface="+mj-ea"/>
                  <a:ea typeface="+mj-ea"/>
                </a:rPr>
                <a:t>观</a:t>
              </a:r>
              <a:endParaRPr lang="zh-CN" altLang="en-US" sz="5900" dirty="0">
                <a:solidFill>
                  <a:schemeClr val="bg1">
                    <a:alpha val="79000"/>
                  </a:schemeClr>
                </a:solidFill>
                <a:latin typeface="+mj-ea"/>
                <a:ea typeface="+mj-ea"/>
              </a:endParaRPr>
            </a:p>
          </p:txBody>
        </p:sp>
      </p:grpSp>
      <p:grpSp>
        <p:nvGrpSpPr>
          <p:cNvPr id="89" name="组合 88"/>
          <p:cNvGrpSpPr/>
          <p:nvPr/>
        </p:nvGrpSpPr>
        <p:grpSpPr>
          <a:xfrm>
            <a:off x="8076815" y="2923007"/>
            <a:ext cx="941284" cy="1000274"/>
            <a:chOff x="5411319" y="1429930"/>
            <a:chExt cx="706055" cy="750206"/>
          </a:xfrm>
        </p:grpSpPr>
        <p:grpSp>
          <p:nvGrpSpPr>
            <p:cNvPr id="90" name="组合 89"/>
            <p:cNvGrpSpPr/>
            <p:nvPr/>
          </p:nvGrpSpPr>
          <p:grpSpPr>
            <a:xfrm>
              <a:off x="5438823" y="1490614"/>
              <a:ext cx="648072" cy="648072"/>
              <a:chOff x="1907704" y="1131590"/>
              <a:chExt cx="1008112" cy="1008112"/>
            </a:xfrm>
          </p:grpSpPr>
          <p:sp>
            <p:nvSpPr>
              <p:cNvPr id="92" name="矩形 91"/>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93" name="直接连接符 92"/>
              <p:cNvCxnSpPr>
                <a:stCxn id="92" idx="1"/>
                <a:endCxn id="92"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92" idx="0"/>
                <a:endCxn id="92"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91" name="矩形 90"/>
            <p:cNvSpPr/>
            <p:nvPr/>
          </p:nvSpPr>
          <p:spPr>
            <a:xfrm>
              <a:off x="5411319" y="1429930"/>
              <a:ext cx="706055" cy="750206"/>
            </a:xfrm>
            <a:prstGeom prst="rect">
              <a:avLst/>
            </a:prstGeom>
          </p:spPr>
          <p:txBody>
            <a:bodyPr wrap="none">
              <a:spAutoFit/>
            </a:bodyPr>
            <a:lstStyle/>
            <a:p>
              <a:pPr algn="ctr"/>
              <a:r>
                <a:rPr lang="zh-CN" altLang="en-US" sz="5900" dirty="0" smtClean="0">
                  <a:solidFill>
                    <a:schemeClr val="bg1">
                      <a:alpha val="79000"/>
                    </a:schemeClr>
                  </a:solidFill>
                  <a:latin typeface="+mj-ea"/>
                  <a:ea typeface="+mj-ea"/>
                </a:rPr>
                <a:t>看</a:t>
              </a:r>
              <a:endParaRPr lang="zh-CN" altLang="en-US" sz="5900" dirty="0">
                <a:solidFill>
                  <a:schemeClr val="bg1">
                    <a:alpha val="79000"/>
                  </a:schemeClr>
                </a:solidFill>
                <a:latin typeface="+mj-ea"/>
                <a:ea typeface="+mj-ea"/>
              </a:endParaRPr>
            </a:p>
          </p:txBody>
        </p:sp>
      </p:grpSp>
      <p:pic>
        <p:nvPicPr>
          <p:cNvPr id="97" name="Picture 3" descr="C:\Users\ABC\Desktop\GR-010 (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26663" y="3759360"/>
            <a:ext cx="1252904" cy="67733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C:\Users\ABC\Desktop\GR-010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798" y="3956284"/>
            <a:ext cx="7391859" cy="456665"/>
          </a:xfrm>
          <a:prstGeom prst="rect">
            <a:avLst/>
          </a:prstGeom>
          <a:noFill/>
          <a:extLst>
            <a:ext uri="{909E8E84-426E-40DD-AFC4-6F175D3DCCD1}">
              <a14:hiddenFill xmlns:a14="http://schemas.microsoft.com/office/drawing/2010/main">
                <a:solidFill>
                  <a:srgbClr val="FFFFFF"/>
                </a:solidFill>
              </a14:hiddenFill>
            </a:ext>
          </a:extLst>
        </p:spPr>
      </p:pic>
      <p:grpSp>
        <p:nvGrpSpPr>
          <p:cNvPr id="99" name="组合 98"/>
          <p:cNvGrpSpPr/>
          <p:nvPr/>
        </p:nvGrpSpPr>
        <p:grpSpPr>
          <a:xfrm>
            <a:off x="5104743" y="2923007"/>
            <a:ext cx="941284" cy="1000274"/>
            <a:chOff x="3133179" y="1429930"/>
            <a:chExt cx="706055" cy="750206"/>
          </a:xfrm>
        </p:grpSpPr>
        <p:grpSp>
          <p:nvGrpSpPr>
            <p:cNvPr id="100" name="组合 99"/>
            <p:cNvGrpSpPr/>
            <p:nvPr/>
          </p:nvGrpSpPr>
          <p:grpSpPr>
            <a:xfrm>
              <a:off x="3160683" y="1490614"/>
              <a:ext cx="648072" cy="648072"/>
              <a:chOff x="1907704" y="1131590"/>
              <a:chExt cx="1008112" cy="1008112"/>
            </a:xfrm>
          </p:grpSpPr>
          <p:sp>
            <p:nvSpPr>
              <p:cNvPr id="102" name="矩形 101"/>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103" name="直接连接符 102"/>
              <p:cNvCxnSpPr>
                <a:stCxn id="102" idx="1"/>
                <a:endCxn id="102"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02" idx="0"/>
                <a:endCxn id="102"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101" name="矩形 100"/>
            <p:cNvSpPr/>
            <p:nvPr/>
          </p:nvSpPr>
          <p:spPr>
            <a:xfrm>
              <a:off x="3133179" y="1429930"/>
              <a:ext cx="706055" cy="750206"/>
            </a:xfrm>
            <a:prstGeom prst="rect">
              <a:avLst/>
            </a:prstGeom>
          </p:spPr>
          <p:txBody>
            <a:bodyPr wrap="none">
              <a:spAutoFit/>
            </a:bodyPr>
            <a:lstStyle/>
            <a:p>
              <a:pPr algn="ctr"/>
              <a:r>
                <a:rPr lang="zh-CN" altLang="en-US" sz="5900" dirty="0" smtClean="0">
                  <a:solidFill>
                    <a:schemeClr val="bg1">
                      <a:alpha val="79000"/>
                    </a:schemeClr>
                  </a:solidFill>
                  <a:latin typeface="+mj-ea"/>
                  <a:ea typeface="+mj-ea"/>
                </a:rPr>
                <a:t>您</a:t>
              </a:r>
              <a:endParaRPr lang="zh-CN" altLang="en-US" sz="5900" dirty="0">
                <a:solidFill>
                  <a:schemeClr val="bg1">
                    <a:alpha val="79000"/>
                  </a:schemeClr>
                </a:solidFill>
                <a:latin typeface="+mj-ea"/>
                <a:ea typeface="+mj-ea"/>
              </a:endParaRPr>
            </a:p>
          </p:txBody>
        </p:sp>
      </p:grpSp>
      <p:sp>
        <p:nvSpPr>
          <p:cNvPr id="29" name="文本框 28"/>
          <p:cNvSpPr txBox="1"/>
          <p:nvPr/>
        </p:nvSpPr>
        <p:spPr>
          <a:xfrm>
            <a:off x="3286760" y="4504055"/>
            <a:ext cx="5563235" cy="922020"/>
          </a:xfrm>
          <a:prstGeom prst="rect">
            <a:avLst/>
          </a:prstGeom>
          <a:noFill/>
        </p:spPr>
        <p:txBody>
          <a:bodyPr wrap="square" rtlCol="0" anchor="t">
            <a:spAutoFit/>
          </a:bodyPr>
          <a:p>
            <a:r>
              <a:rPr lang="zh-CN" altLang="en-US"/>
              <a:t>项目</a:t>
            </a:r>
            <a:r>
              <a:rPr lang="en-US" altLang="zh-CN"/>
              <a:t>CodeArts</a:t>
            </a:r>
            <a:r>
              <a:rPr lang="zh-CN" altLang="en-US"/>
              <a:t>地址：</a:t>
            </a:r>
            <a:r>
              <a:rPr lang="en-US" altLang="zh-CN"/>
              <a:t>https://codehub.devcloud.cn-north-4.huaweicloud.com/2d59997028a54be6a10ae0e4cfea926e/Financing_linkGit.git</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10" presetClass="entr" presetSubtype="0" fill="hold" nodeType="withEffect">
                                  <p:stCondLst>
                                    <p:cond delay="20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40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par>
                                <p:cTn id="19" presetID="10" presetClass="entr" presetSubtype="0" fill="hold" nodeType="withEffect">
                                  <p:stCondLst>
                                    <p:cond delay="60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par>
                                <p:cTn id="22" presetID="10" presetClass="entr" presetSubtype="0" fill="hold" nodeType="withEffect">
                                  <p:stCondLst>
                                    <p:cond delay="80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1000"/>
                                  </p:stCondLst>
                                  <p:childTnLst>
                                    <p:set>
                                      <p:cBhvr>
                                        <p:cTn id="26" dur="1" fill="hold">
                                          <p:stCondLst>
                                            <p:cond delay="0"/>
                                          </p:stCondLst>
                                        </p:cTn>
                                        <p:tgtEl>
                                          <p:spTgt spid="89"/>
                                        </p:tgtEl>
                                        <p:attrNameLst>
                                          <p:attrName>style.visibility</p:attrName>
                                        </p:attrNameLst>
                                      </p:cBhvr>
                                      <p:to>
                                        <p:strVal val="visible"/>
                                      </p:to>
                                    </p:set>
                                    <p:animEffect transition="in" filter="fade">
                                      <p:cBhvr>
                                        <p:cTn id="27" dur="500"/>
                                        <p:tgtEl>
                                          <p:spTgt spid="89"/>
                                        </p:tgtEl>
                                      </p:cBhvr>
                                    </p:animEffect>
                                  </p:childTnLst>
                                </p:cTn>
                              </p:par>
                            </p:childTnLst>
                          </p:cTn>
                        </p:par>
                        <p:par>
                          <p:cTn id="28" fill="hold">
                            <p:stCondLst>
                              <p:cond delay="1000"/>
                            </p:stCondLst>
                            <p:childTnLst>
                              <p:par>
                                <p:cTn id="29" presetID="22" presetClass="entr" presetSubtype="8" fill="hold" nodeType="afterEffect">
                                  <p:stCondLst>
                                    <p:cond delay="100"/>
                                  </p:stCondLst>
                                  <p:childTnLst>
                                    <p:set>
                                      <p:cBhvr>
                                        <p:cTn id="30" dur="1" fill="hold">
                                          <p:stCondLst>
                                            <p:cond delay="0"/>
                                          </p:stCondLst>
                                        </p:cTn>
                                        <p:tgtEl>
                                          <p:spTgt spid="98"/>
                                        </p:tgtEl>
                                        <p:attrNameLst>
                                          <p:attrName>style.visibility</p:attrName>
                                        </p:attrNameLst>
                                      </p:cBhvr>
                                      <p:to>
                                        <p:strVal val="visible"/>
                                      </p:to>
                                    </p:set>
                                    <p:animEffect transition="in" filter="wipe(left)">
                                      <p:cBhvr>
                                        <p:cTn id="31" dur="1000"/>
                                        <p:tgtEl>
                                          <p:spTgt spid="98"/>
                                        </p:tgtEl>
                                      </p:cBhvr>
                                    </p:animEffect>
                                  </p:childTnLst>
                                </p:cTn>
                              </p:par>
                              <p:par>
                                <p:cTn id="32" presetID="1" presetClass="entr" presetSubtype="0" fill="hold" nodeType="withEffect">
                                  <p:stCondLst>
                                    <p:cond delay="0"/>
                                  </p:stCondLst>
                                  <p:childTnLst>
                                    <p:set>
                                      <p:cBhvr>
                                        <p:cTn id="33" dur="1" fill="hold">
                                          <p:stCondLst>
                                            <p:cond delay="0"/>
                                          </p:stCondLst>
                                        </p:cTn>
                                        <p:tgtEl>
                                          <p:spTgt spid="97"/>
                                        </p:tgtEl>
                                        <p:attrNameLst>
                                          <p:attrName>style.visibility</p:attrName>
                                        </p:attrNameLst>
                                      </p:cBhvr>
                                      <p:to>
                                        <p:strVal val="visible"/>
                                      </p:to>
                                    </p:set>
                                  </p:childTnLst>
                                </p:cTn>
                              </p:par>
                              <p:par>
                                <p:cTn id="34" presetID="63" presetClass="path" presetSubtype="0" accel="50000" decel="50000" fill="hold" nodeType="withEffect">
                                  <p:stCondLst>
                                    <p:cond delay="0"/>
                                  </p:stCondLst>
                                  <p:childTnLst>
                                    <p:animMotion origin="layout" path="M -0.58697 -0.00432 L 2.22222E-6 4.19753E-6 " pathEditMode="relative" rAng="0" ptsTypes="AA">
                                      <p:cBhvr>
                                        <p:cTn id="35" dur="1000" fill="hold"/>
                                        <p:tgtEl>
                                          <p:spTgt spid="97"/>
                                        </p:tgtEl>
                                        <p:attrNameLst>
                                          <p:attrName>ppt_x</p:attrName>
                                          <p:attrName>ppt_y</p:attrName>
                                        </p:attrNameLst>
                                      </p:cBhvr>
                                      <p:rCtr x="291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20"/>
          <p:cNvSpPr>
            <a:spLocks noChangeArrowheads="1"/>
          </p:cNvSpPr>
          <p:nvPr/>
        </p:nvSpPr>
        <p:spPr bwMode="auto">
          <a:xfrm>
            <a:off x="5026538" y="2102191"/>
            <a:ext cx="1077124" cy="1073459"/>
          </a:xfrm>
          <a:prstGeom prst="ellipse">
            <a:avLst/>
          </a:prstGeom>
          <a:solidFill>
            <a:schemeClr val="bg1"/>
          </a:solidFill>
          <a:ln w="9525" algn="ctr">
            <a:noFill/>
            <a:round/>
          </a:ln>
        </p:spPr>
        <p:txBody>
          <a:bodyPr wrap="none" lIns="121908" tIns="60954" rIns="121908" bIns="60954" anchor="ctr"/>
          <a:lstStyle/>
          <a:p>
            <a:pPr algn="ctr"/>
            <a:r>
              <a:rPr lang="en-US" altLang="zh-CN" sz="4000" dirty="0">
                <a:solidFill>
                  <a:schemeClr val="accent2"/>
                </a:solidFill>
                <a:latin typeface="微软雅黑" panose="020B0503020204020204" pitchFamily="34" charset="-122"/>
                <a:ea typeface="微软雅黑" panose="020B0503020204020204" pitchFamily="34" charset="-122"/>
              </a:rPr>
              <a:t>3</a:t>
            </a:r>
            <a:endParaRPr lang="en-US" altLang="zh-CN" sz="4000" dirty="0">
              <a:solidFill>
                <a:schemeClr val="accent2"/>
              </a:solidFill>
              <a:latin typeface="微软雅黑" panose="020B0503020204020204" pitchFamily="34" charset="-122"/>
              <a:ea typeface="微软雅黑" panose="020B0503020204020204" pitchFamily="34" charset="-122"/>
            </a:endParaRPr>
          </a:p>
        </p:txBody>
      </p:sp>
      <p:sp>
        <p:nvSpPr>
          <p:cNvPr id="10" name="Oval 25"/>
          <p:cNvSpPr>
            <a:spLocks noChangeArrowheads="1"/>
          </p:cNvSpPr>
          <p:nvPr/>
        </p:nvSpPr>
        <p:spPr bwMode="auto">
          <a:xfrm>
            <a:off x="6556588" y="2147872"/>
            <a:ext cx="1077125" cy="1073457"/>
          </a:xfrm>
          <a:prstGeom prst="ellipse">
            <a:avLst/>
          </a:prstGeom>
          <a:solidFill>
            <a:schemeClr val="bg1"/>
          </a:solidFill>
          <a:ln w="9525" algn="ctr">
            <a:noFill/>
            <a:round/>
          </a:ln>
        </p:spPr>
        <p:txBody>
          <a:bodyPr wrap="none" lIns="121908" tIns="60954" rIns="121908" bIns="60954" anchor="ctr"/>
          <a:lstStyle/>
          <a:p>
            <a:pPr algn="ctr"/>
            <a:r>
              <a:rPr lang="en-US" altLang="zh-CN" sz="4000" dirty="0">
                <a:solidFill>
                  <a:schemeClr val="accent2"/>
                </a:solidFill>
                <a:latin typeface="微软雅黑" panose="020B0503020204020204" pitchFamily="34" charset="-122"/>
                <a:ea typeface="微软雅黑" panose="020B0503020204020204" pitchFamily="34" charset="-122"/>
              </a:rPr>
              <a:t>4</a:t>
            </a:r>
            <a:endParaRPr lang="en-US" altLang="zh-CN" sz="4000" dirty="0">
              <a:solidFill>
                <a:schemeClr val="accent2"/>
              </a:solidFill>
              <a:latin typeface="微软雅黑" panose="020B0503020204020204" pitchFamily="34" charset="-122"/>
              <a:ea typeface="微软雅黑" panose="020B0503020204020204" pitchFamily="34" charset="-122"/>
            </a:endParaRPr>
          </a:p>
        </p:txBody>
      </p:sp>
      <p:sp>
        <p:nvSpPr>
          <p:cNvPr id="11" name="Oval 5"/>
          <p:cNvSpPr>
            <a:spLocks noChangeArrowheads="1"/>
          </p:cNvSpPr>
          <p:nvPr/>
        </p:nvSpPr>
        <p:spPr bwMode="auto">
          <a:xfrm>
            <a:off x="2286150" y="3929352"/>
            <a:ext cx="1077124" cy="1073459"/>
          </a:xfrm>
          <a:prstGeom prst="ellipse">
            <a:avLst/>
          </a:prstGeom>
          <a:solidFill>
            <a:schemeClr val="bg1"/>
          </a:solidFill>
          <a:ln w="9525" algn="ctr">
            <a:noFill/>
            <a:round/>
          </a:ln>
        </p:spPr>
        <p:txBody>
          <a:bodyPr wrap="none" lIns="121908" tIns="60954" rIns="121908" bIns="60954" anchor="ctr"/>
          <a:lstStyle/>
          <a:p>
            <a:pPr algn="ctr"/>
            <a:r>
              <a:rPr lang="en-US" altLang="zh-CN" sz="4000" dirty="0">
                <a:solidFill>
                  <a:schemeClr val="accent2"/>
                </a:solidFill>
                <a:latin typeface="微软雅黑" panose="020B0503020204020204" pitchFamily="34" charset="-122"/>
                <a:ea typeface="微软雅黑" panose="020B0503020204020204" pitchFamily="34" charset="-122"/>
              </a:rPr>
              <a:t>1</a:t>
            </a:r>
            <a:endParaRPr lang="en-US" altLang="zh-CN" sz="4000" dirty="0">
              <a:solidFill>
                <a:schemeClr val="accent2"/>
              </a:solidFill>
              <a:latin typeface="微软雅黑" panose="020B0503020204020204" pitchFamily="34" charset="-122"/>
              <a:ea typeface="微软雅黑" panose="020B0503020204020204" pitchFamily="34" charset="-122"/>
            </a:endParaRPr>
          </a:p>
        </p:txBody>
      </p:sp>
      <p:sp>
        <p:nvSpPr>
          <p:cNvPr id="12" name="Oval 30"/>
          <p:cNvSpPr>
            <a:spLocks noChangeArrowheads="1"/>
          </p:cNvSpPr>
          <p:nvPr/>
        </p:nvSpPr>
        <p:spPr bwMode="auto">
          <a:xfrm>
            <a:off x="8977262" y="3975032"/>
            <a:ext cx="1077124" cy="1073459"/>
          </a:xfrm>
          <a:prstGeom prst="ellipse">
            <a:avLst/>
          </a:prstGeom>
          <a:solidFill>
            <a:schemeClr val="bg1"/>
          </a:solidFill>
          <a:ln w="9525" algn="ctr">
            <a:noFill/>
            <a:round/>
          </a:ln>
        </p:spPr>
        <p:txBody>
          <a:bodyPr wrap="none" lIns="121908" tIns="60954" rIns="121908" bIns="60954" anchor="ctr"/>
          <a:lstStyle/>
          <a:p>
            <a:pPr algn="ctr"/>
            <a:r>
              <a:rPr lang="en-US" altLang="zh-CN" sz="4000" dirty="0">
                <a:solidFill>
                  <a:schemeClr val="accent2"/>
                </a:solidFill>
                <a:latin typeface="微软雅黑" panose="020B0503020204020204" pitchFamily="34" charset="-122"/>
                <a:ea typeface="微软雅黑" panose="020B0503020204020204" pitchFamily="34" charset="-122"/>
              </a:rPr>
              <a:t>6</a:t>
            </a:r>
            <a:endParaRPr lang="en-US" altLang="zh-CN" sz="4000" dirty="0">
              <a:solidFill>
                <a:schemeClr val="accent2"/>
              </a:solidFill>
              <a:latin typeface="微软雅黑" panose="020B0503020204020204" pitchFamily="34" charset="-122"/>
              <a:ea typeface="微软雅黑" panose="020B0503020204020204" pitchFamily="34" charset="-122"/>
            </a:endParaRPr>
          </a:p>
        </p:txBody>
      </p:sp>
      <p:sp>
        <p:nvSpPr>
          <p:cNvPr id="13" name="Oval 10"/>
          <p:cNvSpPr>
            <a:spLocks noChangeArrowheads="1"/>
          </p:cNvSpPr>
          <p:nvPr/>
        </p:nvSpPr>
        <p:spPr bwMode="auto">
          <a:xfrm>
            <a:off x="3405147" y="2855894"/>
            <a:ext cx="1077125" cy="1073457"/>
          </a:xfrm>
          <a:prstGeom prst="ellipse">
            <a:avLst/>
          </a:prstGeom>
          <a:solidFill>
            <a:schemeClr val="bg1"/>
          </a:solidFill>
          <a:ln w="9525" algn="ctr">
            <a:noFill/>
            <a:round/>
          </a:ln>
        </p:spPr>
        <p:txBody>
          <a:bodyPr wrap="none" lIns="121908" tIns="60954" rIns="121908" bIns="60954" anchor="ctr"/>
          <a:lstStyle/>
          <a:p>
            <a:pPr algn="ctr"/>
            <a:r>
              <a:rPr lang="en-US" altLang="zh-CN" sz="4000" dirty="0">
                <a:solidFill>
                  <a:schemeClr val="accent2"/>
                </a:solidFill>
                <a:latin typeface="微软雅黑" panose="020B0503020204020204" pitchFamily="34" charset="-122"/>
                <a:ea typeface="微软雅黑" panose="020B0503020204020204" pitchFamily="34" charset="-122"/>
              </a:rPr>
              <a:t>2</a:t>
            </a:r>
            <a:endParaRPr lang="en-US" altLang="zh-CN" sz="4000" dirty="0">
              <a:solidFill>
                <a:schemeClr val="accent2"/>
              </a:solidFill>
              <a:latin typeface="微软雅黑" panose="020B0503020204020204" pitchFamily="34" charset="-122"/>
              <a:ea typeface="微软雅黑" panose="020B0503020204020204" pitchFamily="34" charset="-122"/>
            </a:endParaRPr>
          </a:p>
        </p:txBody>
      </p:sp>
      <p:sp>
        <p:nvSpPr>
          <p:cNvPr id="14" name="Oval 15"/>
          <p:cNvSpPr>
            <a:spLocks noChangeArrowheads="1"/>
          </p:cNvSpPr>
          <p:nvPr/>
        </p:nvSpPr>
        <p:spPr bwMode="auto">
          <a:xfrm>
            <a:off x="7854461" y="2823540"/>
            <a:ext cx="1077124" cy="1073459"/>
          </a:xfrm>
          <a:prstGeom prst="ellipse">
            <a:avLst/>
          </a:prstGeom>
          <a:solidFill>
            <a:schemeClr val="tx2"/>
          </a:solidFill>
          <a:ln w="9525" algn="ctr">
            <a:noFill/>
            <a:round/>
          </a:ln>
        </p:spPr>
        <p:txBody>
          <a:bodyPr wrap="none" lIns="121908" tIns="60954" rIns="121908" bIns="60954" anchor="ctr"/>
          <a:lstStyle/>
          <a:p>
            <a:pPr algn="ctr"/>
            <a:r>
              <a:rPr lang="en-US" altLang="zh-CN" sz="4000" dirty="0">
                <a:solidFill>
                  <a:schemeClr val="accent2"/>
                </a:solidFill>
                <a:latin typeface="微软雅黑" panose="020B0503020204020204" pitchFamily="34" charset="-122"/>
                <a:ea typeface="微软雅黑" panose="020B0503020204020204" pitchFamily="34" charset="-122"/>
              </a:rPr>
              <a:t>5</a:t>
            </a:r>
            <a:endParaRPr lang="en-US" altLang="zh-CN" sz="4000" dirty="0">
              <a:solidFill>
                <a:schemeClr val="accent2"/>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623311" y="1300904"/>
            <a:ext cx="11039789" cy="2564739"/>
            <a:chOff x="467544" y="975678"/>
            <a:chExt cx="8280920" cy="1923554"/>
          </a:xfrm>
        </p:grpSpPr>
        <p:sp>
          <p:nvSpPr>
            <p:cNvPr id="16" name="Rectangle 58"/>
            <p:cNvSpPr>
              <a:spLocks noChangeArrowheads="1"/>
            </p:cNvSpPr>
            <p:nvPr/>
          </p:nvSpPr>
          <p:spPr bwMode="auto">
            <a:xfrm>
              <a:off x="2771800" y="1001374"/>
              <a:ext cx="1781483" cy="483394"/>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600" dirty="0">
                  <a:solidFill>
                    <a:schemeClr val="accent1"/>
                  </a:solidFill>
                  <a:latin typeface="微软雅黑" panose="020B0503020204020204" pitchFamily="34" charset="-122"/>
                  <a:ea typeface="微软雅黑" panose="020B0503020204020204" pitchFamily="34" charset="-122"/>
                </a:rPr>
                <a:t>开发语言：</a:t>
              </a:r>
              <a:endParaRPr lang="zh-CN" altLang="en-US" sz="1600" dirty="0">
                <a:solidFill>
                  <a:schemeClr val="accent1"/>
                </a:solidFill>
                <a:latin typeface="微软雅黑" panose="020B0503020204020204" pitchFamily="34" charset="-122"/>
                <a:ea typeface="微软雅黑" panose="020B0503020204020204" pitchFamily="34" charset="-122"/>
              </a:endParaRPr>
            </a:p>
            <a:p>
              <a:pPr algn="ctr">
                <a:spcBef>
                  <a:spcPct val="20000"/>
                </a:spcBef>
                <a:buClr>
                  <a:srgbClr val="E1B40C"/>
                </a:buClr>
                <a:buFont typeface="微软雅黑" panose="020B0503020204020204" pitchFamily="34" charset="-122"/>
                <a:buNone/>
              </a:pPr>
              <a:r>
                <a:rPr lang="en-US" altLang="zh-CN" sz="1600" dirty="0">
                  <a:solidFill>
                    <a:schemeClr val="accent1"/>
                  </a:solidFill>
                  <a:latin typeface="Segoe Print" panose="02000600000000000000" charset="0"/>
                  <a:ea typeface="微软雅黑" panose="020B0503020204020204" pitchFamily="34" charset="-122"/>
                </a:rPr>
                <a:t>Java</a:t>
              </a:r>
              <a:endParaRPr lang="en-US" altLang="zh-CN" sz="1600" dirty="0">
                <a:solidFill>
                  <a:schemeClr val="accent1"/>
                </a:solidFill>
                <a:latin typeface="Segoe Print" panose="02000600000000000000" charset="0"/>
                <a:ea typeface="微软雅黑" panose="020B0503020204020204" pitchFamily="34" charset="-122"/>
              </a:endParaRPr>
            </a:p>
          </p:txBody>
        </p:sp>
        <p:sp>
          <p:nvSpPr>
            <p:cNvPr id="17" name="Rectangle 61"/>
            <p:cNvSpPr>
              <a:spLocks noChangeArrowheads="1"/>
            </p:cNvSpPr>
            <p:nvPr/>
          </p:nvSpPr>
          <p:spPr bwMode="auto">
            <a:xfrm>
              <a:off x="5022765" y="975678"/>
              <a:ext cx="1781483" cy="483394"/>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zh-CN" sz="1600" dirty="0">
                  <a:solidFill>
                    <a:schemeClr val="accent1"/>
                  </a:solidFill>
                  <a:latin typeface="微软雅黑" panose="020B0503020204020204" pitchFamily="34" charset="-122"/>
                  <a:ea typeface="微软雅黑" panose="020B0503020204020204" pitchFamily="34" charset="-122"/>
                </a:rPr>
                <a:t>项目基础框架：</a:t>
              </a:r>
              <a:endParaRPr lang="zh-CN" altLang="zh-CN" sz="1600" dirty="0">
                <a:solidFill>
                  <a:schemeClr val="accent1"/>
                </a:solidFill>
                <a:latin typeface="微软雅黑" panose="020B0503020204020204" pitchFamily="34" charset="-122"/>
                <a:ea typeface="微软雅黑" panose="020B0503020204020204" pitchFamily="34" charset="-122"/>
              </a:endParaRPr>
            </a:p>
            <a:p>
              <a:pPr algn="ctr">
                <a:spcBef>
                  <a:spcPct val="20000"/>
                </a:spcBef>
                <a:buClr>
                  <a:srgbClr val="E1B40C"/>
                </a:buClr>
                <a:buFont typeface="微软雅黑" panose="020B0503020204020204" pitchFamily="34" charset="-122"/>
                <a:buNone/>
              </a:pPr>
              <a:r>
                <a:rPr lang="en-US" altLang="zh-CN" sz="1600" dirty="0">
                  <a:solidFill>
                    <a:schemeClr val="accent1"/>
                  </a:solidFill>
                  <a:latin typeface="Segoe Print" panose="02000600000000000000" charset="0"/>
                  <a:ea typeface="微软雅黑" panose="020B0503020204020204" pitchFamily="34" charset="-122"/>
                </a:rPr>
                <a:t>B/S</a:t>
              </a:r>
              <a:r>
                <a:rPr lang="en-US" altLang="zh-CN" sz="1600" dirty="0">
                  <a:solidFill>
                    <a:schemeClr val="accent1"/>
                  </a:solidFill>
                  <a:latin typeface="叶根友毛笔行书2.0版" panose="02010601030101010101" charset="-122"/>
                  <a:ea typeface="叶根友毛笔行书2.0版" panose="02010601030101010101" charset="-122"/>
                </a:rPr>
                <a:t>三层架构</a:t>
              </a:r>
              <a:endParaRPr lang="en-US" altLang="zh-CN" sz="1600" dirty="0">
                <a:solidFill>
                  <a:schemeClr val="accent1"/>
                </a:solidFill>
                <a:latin typeface="叶根友毛笔行书2.0版" panose="02010601030101010101" charset="-122"/>
                <a:ea typeface="叶根友毛笔行书2.0版" panose="02010601030101010101" charset="-122"/>
              </a:endParaRPr>
            </a:p>
          </p:txBody>
        </p:sp>
        <p:sp>
          <p:nvSpPr>
            <p:cNvPr id="18" name="Rectangle 64"/>
            <p:cNvSpPr>
              <a:spLocks noChangeArrowheads="1"/>
            </p:cNvSpPr>
            <p:nvPr/>
          </p:nvSpPr>
          <p:spPr bwMode="auto">
            <a:xfrm>
              <a:off x="467544" y="2355726"/>
              <a:ext cx="1781483" cy="474345"/>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600" dirty="0">
                  <a:solidFill>
                    <a:schemeClr val="accent1"/>
                  </a:solidFill>
                  <a:latin typeface="微软雅黑" panose="020B0503020204020204" pitchFamily="34" charset="-122"/>
                  <a:ea typeface="微软雅黑" panose="020B0503020204020204" pitchFamily="34" charset="-122"/>
                </a:rPr>
                <a:t>开发平台：</a:t>
              </a:r>
              <a:endParaRPr lang="zh-CN" altLang="en-US" sz="1600" dirty="0">
                <a:solidFill>
                  <a:schemeClr val="accent1"/>
                </a:solidFill>
                <a:latin typeface="微软雅黑" panose="020B0503020204020204" pitchFamily="34" charset="-122"/>
                <a:ea typeface="微软雅黑" panose="020B0503020204020204" pitchFamily="34" charset="-122"/>
              </a:endParaRPr>
            </a:p>
            <a:p>
              <a:pPr algn="ctr">
                <a:spcBef>
                  <a:spcPct val="20000"/>
                </a:spcBef>
                <a:buClr>
                  <a:srgbClr val="E1B40C"/>
                </a:buClr>
                <a:buFont typeface="微软雅黑" panose="020B0503020204020204" pitchFamily="34" charset="-122"/>
                <a:buNone/>
              </a:pPr>
              <a:r>
                <a:rPr lang="en-US" altLang="zh-CN" sz="1600" dirty="0">
                  <a:solidFill>
                    <a:schemeClr val="accent1"/>
                  </a:solidFill>
                  <a:latin typeface="Segoe Print" panose="02000600000000000000" charset="0"/>
                  <a:ea typeface="叶根友毛笔行书2.0版" panose="02010601030101010101" charset="-122"/>
                </a:rPr>
                <a:t>Windows10</a:t>
              </a:r>
              <a:r>
                <a:rPr lang="zh-CN" altLang="en-US" sz="1600" dirty="0">
                  <a:solidFill>
                    <a:schemeClr val="accent1"/>
                  </a:solidFill>
                  <a:latin typeface="Segoe Print" panose="02000600000000000000" charset="0"/>
                  <a:ea typeface="叶根友毛笔行书2.0版" panose="02010601030101010101" charset="-122"/>
                </a:rPr>
                <a:t>系统</a:t>
              </a:r>
              <a:endParaRPr lang="zh-CN" altLang="en-US" sz="1600" dirty="0">
                <a:solidFill>
                  <a:schemeClr val="accent1"/>
                </a:solidFill>
                <a:latin typeface="Segoe Print" panose="02000600000000000000" charset="0"/>
                <a:ea typeface="叶根友毛笔行书2.0版" panose="02010601030101010101" charset="-122"/>
              </a:endParaRPr>
            </a:p>
          </p:txBody>
        </p:sp>
        <p:sp>
          <p:nvSpPr>
            <p:cNvPr id="19" name="Rectangle 67"/>
            <p:cNvSpPr>
              <a:spLocks noChangeArrowheads="1"/>
            </p:cNvSpPr>
            <p:nvPr/>
          </p:nvSpPr>
          <p:spPr bwMode="auto">
            <a:xfrm>
              <a:off x="6966981" y="2415838"/>
              <a:ext cx="1781483" cy="483394"/>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zh-CN" sz="1600" dirty="0">
                  <a:solidFill>
                    <a:schemeClr val="accent1"/>
                  </a:solidFill>
                  <a:latin typeface="微软雅黑" panose="020B0503020204020204" pitchFamily="34" charset="-122"/>
                  <a:ea typeface="微软雅黑" panose="020B0503020204020204" pitchFamily="34" charset="-122"/>
                </a:rPr>
                <a:t>数据库：</a:t>
              </a:r>
              <a:endParaRPr lang="zh-CN" altLang="zh-CN" sz="1600" dirty="0">
                <a:solidFill>
                  <a:schemeClr val="accent1"/>
                </a:solidFill>
                <a:latin typeface="微软雅黑" panose="020B0503020204020204" pitchFamily="34" charset="-122"/>
                <a:ea typeface="微软雅黑" panose="020B0503020204020204" pitchFamily="34" charset="-122"/>
              </a:endParaRPr>
            </a:p>
            <a:p>
              <a:pPr algn="ctr">
                <a:spcBef>
                  <a:spcPct val="20000"/>
                </a:spcBef>
                <a:buClr>
                  <a:srgbClr val="E1B40C"/>
                </a:buClr>
                <a:buFont typeface="微软雅黑" panose="020B0503020204020204" pitchFamily="34" charset="-122"/>
                <a:buNone/>
              </a:pPr>
              <a:r>
                <a:rPr lang="en-US" altLang="x-none" sz="1600" dirty="0">
                  <a:solidFill>
                    <a:srgbClr val="FFFFFF"/>
                  </a:solidFill>
                  <a:latin typeface="Segoe Print" panose="02000600000000000000" charset="0"/>
                  <a:ea typeface="hakuyoxingshu7000" panose="02000600000000000000" charset="-122"/>
                  <a:sym typeface="Century Gothic" panose="020B0502020202020204" charset="0"/>
                </a:rPr>
                <a:t>MySQL5.0</a:t>
              </a:r>
              <a:endParaRPr lang="zh-CN" altLang="zh-CN" sz="1600" dirty="0">
                <a:solidFill>
                  <a:schemeClr val="accent1"/>
                </a:solidFill>
                <a:latin typeface="微软雅黑" panose="020B0503020204020204" pitchFamily="34" charset="-122"/>
                <a:ea typeface="微软雅黑" panose="020B0503020204020204" pitchFamily="34" charset="-122"/>
              </a:endParaRPr>
            </a:p>
          </p:txBody>
        </p:sp>
        <p:sp>
          <p:nvSpPr>
            <p:cNvPr id="20" name="Rectangle 70"/>
            <p:cNvSpPr>
              <a:spLocks noChangeArrowheads="1"/>
            </p:cNvSpPr>
            <p:nvPr/>
          </p:nvSpPr>
          <p:spPr bwMode="auto">
            <a:xfrm>
              <a:off x="1187624" y="1553754"/>
              <a:ext cx="1781484" cy="474345"/>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600" dirty="0">
                  <a:solidFill>
                    <a:schemeClr val="accent1"/>
                  </a:solidFill>
                  <a:latin typeface="微软雅黑" panose="020B0503020204020204" pitchFamily="34" charset="-122"/>
                  <a:ea typeface="微软雅黑" panose="020B0503020204020204" pitchFamily="34" charset="-122"/>
                </a:rPr>
                <a:t>开发工具：</a:t>
              </a:r>
              <a:endParaRPr lang="zh-CN" altLang="en-US" sz="1600" dirty="0">
                <a:solidFill>
                  <a:schemeClr val="accent1"/>
                </a:solidFill>
                <a:latin typeface="微软雅黑" panose="020B0503020204020204" pitchFamily="34" charset="-122"/>
                <a:ea typeface="微软雅黑" panose="020B0503020204020204" pitchFamily="34" charset="-122"/>
              </a:endParaRPr>
            </a:p>
            <a:p>
              <a:pPr algn="ctr">
                <a:spcBef>
                  <a:spcPct val="20000"/>
                </a:spcBef>
                <a:buClr>
                  <a:srgbClr val="E1B40C"/>
                </a:buClr>
                <a:buFont typeface="微软雅黑" panose="020B0503020204020204" pitchFamily="34" charset="-122"/>
                <a:buNone/>
              </a:pPr>
              <a:r>
                <a:rPr lang="en-US" altLang="x-none" sz="1600" dirty="0">
                  <a:solidFill>
                    <a:srgbClr val="FFFFFF"/>
                  </a:solidFill>
                  <a:latin typeface="Segoe Print" panose="02000600000000000000" charset="0"/>
                  <a:ea typeface="hakuyoxingshu7000" panose="02000600000000000000" charset="-122"/>
                  <a:sym typeface="Century Gothic" panose="020B0502020202020204" charset="0"/>
                </a:rPr>
                <a:t>IDEA</a:t>
              </a:r>
              <a:endParaRPr lang="en-US" altLang="x-none" sz="1600" dirty="0">
                <a:solidFill>
                  <a:srgbClr val="FFFFFF"/>
                </a:solidFill>
                <a:latin typeface="hakuyoxingshu7000" panose="02000600000000000000" charset="-122"/>
                <a:ea typeface="hakuyoxingshu7000" panose="02000600000000000000" charset="-122"/>
                <a:sym typeface="Century Gothic" panose="020B0502020202020204" charset="0"/>
              </a:endParaRPr>
            </a:p>
          </p:txBody>
        </p:sp>
        <p:sp>
          <p:nvSpPr>
            <p:cNvPr id="21" name="Rectangle 73"/>
            <p:cNvSpPr>
              <a:spLocks noChangeArrowheads="1"/>
            </p:cNvSpPr>
            <p:nvPr/>
          </p:nvSpPr>
          <p:spPr bwMode="auto">
            <a:xfrm>
              <a:off x="6750958" y="1641105"/>
              <a:ext cx="1781482" cy="474345"/>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600" dirty="0">
                  <a:solidFill>
                    <a:schemeClr val="accent1"/>
                  </a:solidFill>
                  <a:latin typeface="微软雅黑" panose="020B0503020204020204" pitchFamily="34" charset="-122"/>
                  <a:ea typeface="微软雅黑" panose="020B0503020204020204" pitchFamily="34" charset="-122"/>
                </a:rPr>
                <a:t>项目主要技术：</a:t>
              </a:r>
              <a:endParaRPr lang="zh-CN" altLang="en-US" sz="1600" dirty="0">
                <a:solidFill>
                  <a:schemeClr val="accent1"/>
                </a:solidFill>
                <a:latin typeface="微软雅黑" panose="020B0503020204020204" pitchFamily="34" charset="-122"/>
                <a:ea typeface="微软雅黑" panose="020B0503020204020204" pitchFamily="34" charset="-122"/>
              </a:endParaRPr>
            </a:p>
            <a:p>
              <a:pPr>
                <a:spcBef>
                  <a:spcPct val="20000"/>
                </a:spcBef>
                <a:buClr>
                  <a:srgbClr val="E1B40C"/>
                </a:buClr>
                <a:buFont typeface="微软雅黑" panose="020B0503020204020204" pitchFamily="34" charset="-122"/>
                <a:buNone/>
              </a:pPr>
              <a:r>
                <a:rPr lang="en-US" altLang="zh-CN" sz="1600" dirty="0">
                  <a:solidFill>
                    <a:schemeClr val="accent1"/>
                  </a:solidFill>
                  <a:latin typeface="Segoe Print" panose="02000600000000000000" charset="0"/>
                  <a:ea typeface="微软雅黑" panose="020B0503020204020204" pitchFamily="34" charset="-122"/>
                </a:rPr>
                <a:t>SprintBoot+Vue3</a:t>
              </a:r>
              <a:endParaRPr lang="en-US" altLang="zh-CN" sz="1600" dirty="0">
                <a:solidFill>
                  <a:schemeClr val="accent1"/>
                </a:solidFill>
                <a:latin typeface="Segoe Print" panose="02000600000000000000" charset="0"/>
                <a:ea typeface="微软雅黑" panose="020B0503020204020204" pitchFamily="34" charset="-122"/>
              </a:endParaRPr>
            </a:p>
          </p:txBody>
        </p:sp>
      </p:grpSp>
      <p:sp>
        <p:nvSpPr>
          <p:cNvPr id="22" name="Oval 44"/>
          <p:cNvSpPr>
            <a:spLocks noChangeArrowheads="1"/>
          </p:cNvSpPr>
          <p:nvPr/>
        </p:nvSpPr>
        <p:spPr bwMode="gray">
          <a:xfrm>
            <a:off x="5338641" y="4483215"/>
            <a:ext cx="1750804" cy="1730095"/>
          </a:xfrm>
          <a:prstGeom prst="ellipse">
            <a:avLst/>
          </a:prstGeom>
          <a:solidFill>
            <a:schemeClr val="tx1"/>
          </a:solidFill>
          <a:ln w="9525" algn="ctr">
            <a:noFill/>
            <a:round/>
          </a:ln>
        </p:spPr>
        <p:txBody>
          <a:bodyPr wrap="none" lIns="121908" tIns="60954" rIns="121908" bIns="60954" anchor="ctr"/>
          <a:lstStyle/>
          <a:p>
            <a:pPr algn="ctr"/>
            <a:r>
              <a:rPr lang="zh-CN" altLang="en-US" sz="2100" dirty="0">
                <a:solidFill>
                  <a:schemeClr val="accent2"/>
                </a:solidFill>
                <a:latin typeface="微软雅黑" panose="020B0503020204020204" pitchFamily="34" charset="-122"/>
                <a:ea typeface="微软雅黑" panose="020B0503020204020204" pitchFamily="34" charset="-122"/>
              </a:rPr>
              <a:t>融销通系统</a:t>
            </a:r>
            <a:endParaRPr lang="zh-CN" altLang="en-US" sz="2100" dirty="0">
              <a:solidFill>
                <a:schemeClr val="accent2"/>
              </a:solidFill>
              <a:latin typeface="微软雅黑" panose="020B0503020204020204" pitchFamily="34" charset="-122"/>
              <a:ea typeface="微软雅黑" panose="020B0503020204020204" pitchFamily="34" charset="-122"/>
            </a:endParaRPr>
          </a:p>
        </p:txBody>
      </p:sp>
      <p:sp>
        <p:nvSpPr>
          <p:cNvPr id="24" name="标题 23"/>
          <p:cNvSpPr>
            <a:spLocks noGrp="1"/>
          </p:cNvSpPr>
          <p:nvPr>
            <p:ph type="title"/>
          </p:nvPr>
        </p:nvSpPr>
        <p:spPr/>
        <p:txBody>
          <a:bodyPr>
            <a:normAutofit fontScale="90000"/>
          </a:bodyPr>
          <a:lstStyle/>
          <a:p>
            <a:r>
              <a:rPr lang="zh-CN" altLang="en-US" b="1" dirty="0"/>
              <a:t>网站的开发环境</a:t>
            </a:r>
            <a:endParaRPr lang="zh-CN" altLang="en-US" b="1" dirty="0"/>
          </a:p>
        </p:txBody>
      </p:sp>
      <p:grpSp>
        <p:nvGrpSpPr>
          <p:cNvPr id="25" name="组合 24"/>
          <p:cNvGrpSpPr/>
          <p:nvPr/>
        </p:nvGrpSpPr>
        <p:grpSpPr>
          <a:xfrm>
            <a:off x="3408948" y="3310783"/>
            <a:ext cx="5378009" cy="2013057"/>
            <a:chOff x="5368" y="5214"/>
            <a:chExt cx="8469" cy="3170"/>
          </a:xfrm>
        </p:grpSpPr>
        <p:grpSp>
          <p:nvGrpSpPr>
            <p:cNvPr id="2" name="组合 1"/>
            <p:cNvGrpSpPr/>
            <p:nvPr/>
          </p:nvGrpSpPr>
          <p:grpSpPr>
            <a:xfrm>
              <a:off x="5368" y="5214"/>
              <a:ext cx="8469" cy="2722"/>
              <a:chOff x="2557044" y="2483087"/>
              <a:chExt cx="4034032" cy="1296143"/>
            </a:xfrm>
          </p:grpSpPr>
          <p:sp>
            <p:nvSpPr>
              <p:cNvPr id="3" name="Line 34"/>
              <p:cNvSpPr>
                <a:spLocks noChangeShapeType="1"/>
              </p:cNvSpPr>
              <p:nvPr/>
            </p:nvSpPr>
            <p:spPr bwMode="auto">
              <a:xfrm rot="618245" flipV="1">
                <a:off x="4879539" y="2483087"/>
                <a:ext cx="117053" cy="1046336"/>
              </a:xfrm>
              <a:prstGeom prst="line">
                <a:avLst/>
              </a:prstGeom>
              <a:noFill/>
              <a:ln w="9525">
                <a:solidFill>
                  <a:schemeClr val="tx1"/>
                </a:solidFill>
                <a:prstDash val="dash"/>
                <a:round/>
                <a:tailEnd type="triangle" w="med" len="med"/>
              </a:ln>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4" name="Line 35"/>
              <p:cNvSpPr>
                <a:spLocks noChangeShapeType="1"/>
              </p:cNvSpPr>
              <p:nvPr/>
            </p:nvSpPr>
            <p:spPr bwMode="auto">
              <a:xfrm rot="618245" flipH="1" flipV="1">
                <a:off x="4208628" y="2554460"/>
                <a:ext cx="432523" cy="849346"/>
              </a:xfrm>
              <a:prstGeom prst="line">
                <a:avLst/>
              </a:prstGeom>
              <a:noFill/>
              <a:ln w="9525">
                <a:solidFill>
                  <a:schemeClr val="tx1"/>
                </a:solidFill>
                <a:prstDash val="dash"/>
                <a:round/>
                <a:tailEnd type="triangle" w="med" len="med"/>
              </a:ln>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5" name="Line 36"/>
              <p:cNvSpPr>
                <a:spLocks noChangeShapeType="1"/>
              </p:cNvSpPr>
              <p:nvPr/>
            </p:nvSpPr>
            <p:spPr bwMode="auto">
              <a:xfrm rot="618245" flipH="1" flipV="1">
                <a:off x="3363565" y="2982702"/>
                <a:ext cx="1029206" cy="466783"/>
              </a:xfrm>
              <a:prstGeom prst="line">
                <a:avLst/>
              </a:prstGeom>
              <a:noFill/>
              <a:ln w="9525">
                <a:solidFill>
                  <a:schemeClr val="tx1"/>
                </a:solidFill>
                <a:prstDash val="dash"/>
                <a:round/>
                <a:tailEnd type="triangle" w="med" len="med"/>
              </a:ln>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6" name="Line 37"/>
              <p:cNvSpPr>
                <a:spLocks noChangeShapeType="1"/>
              </p:cNvSpPr>
              <p:nvPr/>
            </p:nvSpPr>
            <p:spPr bwMode="auto">
              <a:xfrm rot="618245" flipH="1">
                <a:off x="2557044" y="3566538"/>
                <a:ext cx="1750079" cy="24267"/>
              </a:xfrm>
              <a:prstGeom prst="line">
                <a:avLst/>
              </a:prstGeom>
              <a:noFill/>
              <a:ln w="9525">
                <a:solidFill>
                  <a:schemeClr val="tx1"/>
                </a:solidFill>
                <a:prstDash val="dash"/>
                <a:round/>
                <a:tailEnd type="triangle" w="med" len="med"/>
              </a:ln>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8" name="Line 39"/>
              <p:cNvSpPr>
                <a:spLocks noChangeShapeType="1"/>
              </p:cNvSpPr>
              <p:nvPr/>
            </p:nvSpPr>
            <p:spPr bwMode="auto">
              <a:xfrm rot="618245" flipV="1">
                <a:off x="5293506" y="3303883"/>
                <a:ext cx="1297570" cy="475347"/>
              </a:xfrm>
              <a:prstGeom prst="line">
                <a:avLst/>
              </a:prstGeom>
              <a:noFill/>
              <a:ln w="9525">
                <a:solidFill>
                  <a:schemeClr val="tx1"/>
                </a:solidFill>
                <a:prstDash val="dash"/>
                <a:round/>
                <a:tailEnd type="triangle" w="med" len="med"/>
              </a:ln>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grpSp>
        <p:sp>
          <p:nvSpPr>
            <p:cNvPr id="23" name="Line 34"/>
            <p:cNvSpPr>
              <a:spLocks noChangeShapeType="1"/>
            </p:cNvSpPr>
            <p:nvPr/>
          </p:nvSpPr>
          <p:spPr bwMode="auto">
            <a:xfrm rot="618245" flipV="1">
              <a:off x="10118" y="5725"/>
              <a:ext cx="2028" cy="2659"/>
            </a:xfrm>
            <a:prstGeom prst="line">
              <a:avLst/>
            </a:prstGeom>
            <a:noFill/>
            <a:ln w="9525">
              <a:solidFill>
                <a:schemeClr val="tx1"/>
              </a:solidFill>
              <a:prstDash val="dash"/>
              <a:round/>
              <a:tailEnd type="triangle" w="med" len="med"/>
            </a:ln>
          </p:spPr>
          <p:txBody>
            <a:bodyPr/>
            <a:p>
              <a:endParaRPr lang="zh-CN" altLang="en-US">
                <a:solidFill>
                  <a:schemeClr val="accent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1000"/>
                                        <p:tgtEl>
                                          <p:spTgt spid="25"/>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4500"/>
                            </p:stCondLst>
                            <p:childTnLst>
                              <p:par>
                                <p:cTn id="39" presetID="42"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038860" y="3512820"/>
            <a:ext cx="673100" cy="1140460"/>
            <a:chOff x="1179250" y="1374947"/>
            <a:chExt cx="967308" cy="1608032"/>
          </a:xfrm>
        </p:grpSpPr>
        <p:sp>
          <p:nvSpPr>
            <p:cNvPr id="66" name="泪滴形 65"/>
            <p:cNvSpPr/>
            <p:nvPr/>
          </p:nvSpPr>
          <p:spPr>
            <a:xfrm rot="8100000">
              <a:off x="1179250" y="1374947"/>
              <a:ext cx="967308" cy="967308"/>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8" name="椭圆 67"/>
            <p:cNvSpPr/>
            <p:nvPr/>
          </p:nvSpPr>
          <p:spPr>
            <a:xfrm>
              <a:off x="1548604" y="2754379"/>
              <a:ext cx="228600"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grpSp>
        <p:nvGrpSpPr>
          <p:cNvPr id="5" name="组合 4"/>
          <p:cNvGrpSpPr/>
          <p:nvPr/>
        </p:nvGrpSpPr>
        <p:grpSpPr>
          <a:xfrm>
            <a:off x="-14604" y="478607"/>
            <a:ext cx="9568937" cy="533288"/>
            <a:chOff x="0" y="683758"/>
            <a:chExt cx="7177637" cy="399966"/>
          </a:xfrm>
        </p:grpSpPr>
        <p:sp>
          <p:nvSpPr>
            <p:cNvPr id="6" name="矩形 5"/>
            <p:cNvSpPr/>
            <p:nvPr/>
          </p:nvSpPr>
          <p:spPr>
            <a:xfrm>
              <a:off x="5661095" y="683758"/>
              <a:ext cx="1516542" cy="39909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sp>
          <p:nvSpPr>
            <p:cNvPr id="7" name="矩形 6"/>
            <p:cNvSpPr/>
            <p:nvPr/>
          </p:nvSpPr>
          <p:spPr>
            <a:xfrm>
              <a:off x="5966485" y="736809"/>
              <a:ext cx="899277" cy="313373"/>
            </a:xfrm>
            <a:prstGeom prst="rect">
              <a:avLst/>
            </a:prstGeom>
          </p:spPr>
          <p:txBody>
            <a:bodyPr wrap="none">
              <a:spAutoFit/>
            </a:bodyPr>
            <a:lstStyle/>
            <a:p>
              <a:r>
                <a:rPr lang="zh-CN" altLang="en-US" sz="2000" b="1" dirty="0">
                  <a:ln>
                    <a:noFill/>
                  </a:ln>
                  <a:solidFill>
                    <a:schemeClr val="bg1"/>
                  </a:solidFill>
                  <a:latin typeface="微软雅黑" panose="020B0503020204020204" pitchFamily="34" charset="-122"/>
                  <a:ea typeface="微软雅黑" panose="020B0503020204020204" pitchFamily="34" charset="-122"/>
                </a:rPr>
                <a:t>选题背景</a:t>
              </a:r>
              <a:endParaRPr lang="zh-CN" altLang="en-US" sz="2000" b="1" dirty="0">
                <a:ln>
                  <a:noFill/>
                </a:ln>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83724"/>
              <a:ext cx="7172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230755" y="1771650"/>
            <a:ext cx="805180" cy="1315720"/>
            <a:chOff x="1179250" y="1374947"/>
            <a:chExt cx="967308" cy="1608032"/>
          </a:xfrm>
        </p:grpSpPr>
        <p:sp>
          <p:nvSpPr>
            <p:cNvPr id="15" name="泪滴形 14"/>
            <p:cNvSpPr/>
            <p:nvPr/>
          </p:nvSpPr>
          <p:spPr>
            <a:xfrm rot="8100000">
              <a:off x="1179250" y="1374947"/>
              <a:ext cx="967308" cy="967308"/>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椭圆 15"/>
            <p:cNvSpPr/>
            <p:nvPr/>
          </p:nvSpPr>
          <p:spPr>
            <a:xfrm>
              <a:off x="1548604" y="2754379"/>
              <a:ext cx="228600"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18" name="矩形 17"/>
          <p:cNvSpPr/>
          <p:nvPr/>
        </p:nvSpPr>
        <p:spPr>
          <a:xfrm>
            <a:off x="3653790" y="1602740"/>
            <a:ext cx="8270875" cy="4157408"/>
          </a:xfrm>
          <a:prstGeom prst="rect">
            <a:avLst/>
          </a:prstGeom>
        </p:spPr>
        <p:txBody>
          <a:bodyPr wrap="square" lIns="121908" tIns="60954" rIns="121908" bIns="60954">
            <a:spAutoFit/>
          </a:bodyPr>
          <a:lstStyle/>
          <a:p>
            <a:pPr>
              <a:lnSpc>
                <a:spcPct val="110000"/>
              </a:lnSpc>
            </a:pPr>
            <a:r>
              <a:rPr lang="en-US" altLang="zh-CN" sz="1600" kern="0" dirty="0">
                <a:solidFill>
                  <a:schemeClr val="accent1"/>
                </a:solidFill>
                <a:latin typeface="微软雅黑" panose="020B0503020204020204" pitchFamily="34" charset="-122"/>
                <a:ea typeface="微软雅黑" panose="020B0503020204020204" pitchFamily="34" charset="-122"/>
              </a:rPr>
              <a:t>     </a:t>
            </a:r>
            <a:r>
              <a:rPr lang="en-US" altLang="zh-CN" sz="2400" kern="0" dirty="0">
                <a:solidFill>
                  <a:schemeClr val="accent1"/>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 在当前农业金融市场中，小额融资难、融资成本高以及产品销售市场上同质化严重等问题日益凸显，成为制约农业发展的关键因素。一方面，农户因缺乏足够的资金支持和有效的融资渠道，难以扩大生产规模、提升生产效率，导致农业生产效益低下；另一方面，农产品销售市场存在信息不对称、销售渠道单一等问题，使得优质农产品难以获得应有的市场认可和价值体现。针对这一背景，我们开发起了“融销通”平台，旨在破解农业金融市场困境，推动农产品交易创新，为农户提供全方位的金融服务与产品销售支持，提升农产品市场竞争力，实现农业、农户和投资方的三方共赢。</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038860" y="3512820"/>
            <a:ext cx="673100" cy="1140460"/>
            <a:chOff x="1179250" y="1374947"/>
            <a:chExt cx="967308" cy="1608032"/>
          </a:xfrm>
        </p:grpSpPr>
        <p:sp>
          <p:nvSpPr>
            <p:cNvPr id="66" name="泪滴形 65"/>
            <p:cNvSpPr/>
            <p:nvPr/>
          </p:nvSpPr>
          <p:spPr>
            <a:xfrm rot="8100000">
              <a:off x="1179250" y="1374947"/>
              <a:ext cx="967308" cy="967308"/>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8" name="椭圆 67"/>
            <p:cNvSpPr/>
            <p:nvPr/>
          </p:nvSpPr>
          <p:spPr>
            <a:xfrm>
              <a:off x="1548604" y="2754379"/>
              <a:ext cx="228600"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grpSp>
        <p:nvGrpSpPr>
          <p:cNvPr id="5" name="组合 4"/>
          <p:cNvGrpSpPr/>
          <p:nvPr/>
        </p:nvGrpSpPr>
        <p:grpSpPr>
          <a:xfrm>
            <a:off x="-601538" y="404664"/>
            <a:ext cx="9568937" cy="533288"/>
            <a:chOff x="0" y="683758"/>
            <a:chExt cx="7177637" cy="399966"/>
          </a:xfrm>
        </p:grpSpPr>
        <p:sp>
          <p:nvSpPr>
            <p:cNvPr id="6" name="矩形 5"/>
            <p:cNvSpPr/>
            <p:nvPr/>
          </p:nvSpPr>
          <p:spPr>
            <a:xfrm>
              <a:off x="5661095" y="683758"/>
              <a:ext cx="1516542" cy="39909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sp>
          <p:nvSpPr>
            <p:cNvPr id="7" name="矩形 6"/>
            <p:cNvSpPr/>
            <p:nvPr/>
          </p:nvSpPr>
          <p:spPr>
            <a:xfrm>
              <a:off x="5966485" y="736809"/>
              <a:ext cx="899277" cy="313373"/>
            </a:xfrm>
            <a:prstGeom prst="rect">
              <a:avLst/>
            </a:prstGeom>
          </p:spPr>
          <p:txBody>
            <a:bodyPr wrap="none">
              <a:spAutoFit/>
            </a:bodyPr>
            <a:lstStyle/>
            <a:p>
              <a:r>
                <a:rPr lang="zh-CN" altLang="en-US" sz="2000" b="1" dirty="0">
                  <a:ln>
                    <a:noFill/>
                  </a:ln>
                  <a:solidFill>
                    <a:schemeClr val="bg1"/>
                  </a:solidFill>
                  <a:latin typeface="微软雅黑" panose="020B0503020204020204" pitchFamily="34" charset="-122"/>
                  <a:ea typeface="微软雅黑" panose="020B0503020204020204" pitchFamily="34" charset="-122"/>
                </a:rPr>
                <a:t>选题意义</a:t>
              </a:r>
              <a:endParaRPr lang="zh-CN" altLang="en-US" sz="2000" b="1" dirty="0">
                <a:ln>
                  <a:noFill/>
                </a:ln>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83724"/>
              <a:ext cx="7172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230755" y="1771650"/>
            <a:ext cx="805180" cy="1315720"/>
            <a:chOff x="1179250" y="1374947"/>
            <a:chExt cx="967308" cy="1608032"/>
          </a:xfrm>
        </p:grpSpPr>
        <p:sp>
          <p:nvSpPr>
            <p:cNvPr id="15" name="泪滴形 14"/>
            <p:cNvSpPr/>
            <p:nvPr/>
          </p:nvSpPr>
          <p:spPr>
            <a:xfrm rot="8100000">
              <a:off x="1179250" y="1374947"/>
              <a:ext cx="967308" cy="967308"/>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椭圆 15"/>
            <p:cNvSpPr/>
            <p:nvPr/>
          </p:nvSpPr>
          <p:spPr>
            <a:xfrm>
              <a:off x="1548604" y="2754379"/>
              <a:ext cx="228600"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18" name="矩形 17"/>
          <p:cNvSpPr/>
          <p:nvPr/>
        </p:nvSpPr>
        <p:spPr>
          <a:xfrm>
            <a:off x="3653790" y="1602740"/>
            <a:ext cx="8270875" cy="4739747"/>
          </a:xfrm>
          <a:prstGeom prst="rect">
            <a:avLst/>
          </a:prstGeom>
        </p:spPr>
        <p:txBody>
          <a:bodyPr wrap="square" lIns="121908" tIns="60954" rIns="121908" bIns="60954">
            <a:spAutoFit/>
          </a:bodyPr>
          <a:lstStyle/>
          <a:p>
            <a:r>
              <a:rPr lang="en-US" altLang="zh-CN" sz="2000" b="1" dirty="0" smtClean="0"/>
              <a:t>1.</a:t>
            </a:r>
            <a:r>
              <a:rPr lang="zh-CN" altLang="en-US" sz="2000" b="1" dirty="0" smtClean="0"/>
              <a:t>提升</a:t>
            </a:r>
            <a:r>
              <a:rPr lang="zh-CN" altLang="en-US" sz="2000" b="1" dirty="0"/>
              <a:t>农产品市场竞争力</a:t>
            </a:r>
            <a:r>
              <a:rPr lang="zh-CN" altLang="en-US" sz="2000" dirty="0"/>
              <a:t>：传统农业依赖单边市场模式，销售渠道有限，农产品难以进入广阔的市场。通过“融销通”平台，农户可以直接与消费者、批发商等建立联系，借助互联网技术打破地域限制，提升产品的市场覆盖率和竞争力</a:t>
            </a:r>
            <a:r>
              <a:rPr lang="zh-CN" altLang="en-US" sz="2000" dirty="0" smtClean="0"/>
              <a:t>。</a:t>
            </a:r>
            <a:endParaRPr lang="en-US" altLang="zh-CN" sz="2000" dirty="0" smtClean="0"/>
          </a:p>
          <a:p>
            <a:endParaRPr lang="en-US" altLang="zh-CN" sz="2000" dirty="0" smtClean="0"/>
          </a:p>
          <a:p>
            <a:endParaRPr lang="zh-CN" altLang="en-US" sz="2000" dirty="0"/>
          </a:p>
          <a:p>
            <a:r>
              <a:rPr lang="en-US" altLang="zh-CN" sz="2000" b="1" dirty="0" smtClean="0"/>
              <a:t>2.</a:t>
            </a:r>
            <a:r>
              <a:rPr lang="zh-CN" altLang="en-US" sz="2000" b="1" dirty="0" smtClean="0"/>
              <a:t>缓解</a:t>
            </a:r>
            <a:r>
              <a:rPr lang="zh-CN" altLang="en-US" sz="2000" b="1" dirty="0"/>
              <a:t>融资难题</a:t>
            </a:r>
            <a:r>
              <a:rPr lang="zh-CN" altLang="en-US" sz="2000" dirty="0"/>
              <a:t>：农户在传统融资渠道中常常面临小额融资困难，且融资流程复杂。平台通过集成金融服务，为农户提供个性化的融资支持，简化贷款申请流程，提升融资效率，帮助农户获得所需的资金，促进农业生产和发展</a:t>
            </a:r>
            <a:r>
              <a:rPr lang="zh-CN" altLang="en-US" sz="2000" dirty="0" smtClean="0"/>
              <a:t>。</a:t>
            </a:r>
            <a:endParaRPr lang="en-US" altLang="zh-CN" sz="2000" dirty="0" smtClean="0"/>
          </a:p>
          <a:p>
            <a:endParaRPr lang="en-US" altLang="zh-CN" sz="2000" dirty="0" smtClean="0"/>
          </a:p>
          <a:p>
            <a:endParaRPr lang="zh-CN" altLang="en-US" sz="2000" dirty="0"/>
          </a:p>
          <a:p>
            <a:r>
              <a:rPr lang="en-US" altLang="zh-CN" sz="2000" b="1" dirty="0" smtClean="0"/>
              <a:t>3.</a:t>
            </a:r>
            <a:r>
              <a:rPr lang="zh-CN" altLang="en-US" sz="2000" b="1" dirty="0" smtClean="0"/>
              <a:t>解决</a:t>
            </a:r>
            <a:r>
              <a:rPr lang="zh-CN" altLang="en-US" sz="2000" b="1" dirty="0"/>
              <a:t>农户高债务问题</a:t>
            </a:r>
            <a:r>
              <a:rPr lang="zh-CN" altLang="en-US" sz="2000" dirty="0"/>
              <a:t>：高债务是许多农户面临的严重问题。通过平台提供的金融服务和专家指导，农户可以获得更为科学和合理的财务规划建议，降低债务风险，实现经济自给自足。</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038860" y="3512820"/>
            <a:ext cx="673100" cy="1140460"/>
            <a:chOff x="1179250" y="1374947"/>
            <a:chExt cx="967308" cy="1608032"/>
          </a:xfrm>
        </p:grpSpPr>
        <p:sp>
          <p:nvSpPr>
            <p:cNvPr id="66" name="泪滴形 65"/>
            <p:cNvSpPr/>
            <p:nvPr/>
          </p:nvSpPr>
          <p:spPr>
            <a:xfrm rot="8100000">
              <a:off x="1179250" y="1374947"/>
              <a:ext cx="967308" cy="967308"/>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8" name="椭圆 67"/>
            <p:cNvSpPr/>
            <p:nvPr/>
          </p:nvSpPr>
          <p:spPr>
            <a:xfrm>
              <a:off x="1548604" y="2754379"/>
              <a:ext cx="228600"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grpSp>
        <p:nvGrpSpPr>
          <p:cNvPr id="5" name="组合 4"/>
          <p:cNvGrpSpPr/>
          <p:nvPr/>
        </p:nvGrpSpPr>
        <p:grpSpPr>
          <a:xfrm>
            <a:off x="-601538" y="404664"/>
            <a:ext cx="9568937" cy="533288"/>
            <a:chOff x="0" y="683758"/>
            <a:chExt cx="7177637" cy="399966"/>
          </a:xfrm>
        </p:grpSpPr>
        <p:sp>
          <p:nvSpPr>
            <p:cNvPr id="6" name="矩形 5"/>
            <p:cNvSpPr/>
            <p:nvPr/>
          </p:nvSpPr>
          <p:spPr>
            <a:xfrm>
              <a:off x="5661095" y="683758"/>
              <a:ext cx="1516542" cy="39909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accent2"/>
                </a:solidFill>
                <a:latin typeface="微软雅黑" panose="020B0503020204020204" pitchFamily="34" charset="-122"/>
                <a:ea typeface="微软雅黑" panose="020B0503020204020204" pitchFamily="34" charset="-122"/>
              </a:endParaRPr>
            </a:p>
          </p:txBody>
        </p:sp>
        <p:sp>
          <p:nvSpPr>
            <p:cNvPr id="7" name="矩形 6"/>
            <p:cNvSpPr/>
            <p:nvPr/>
          </p:nvSpPr>
          <p:spPr>
            <a:xfrm>
              <a:off x="5966485" y="736809"/>
              <a:ext cx="899277" cy="313373"/>
            </a:xfrm>
            <a:prstGeom prst="rect">
              <a:avLst/>
            </a:prstGeom>
          </p:spPr>
          <p:txBody>
            <a:bodyPr wrap="none">
              <a:spAutoFit/>
            </a:bodyPr>
            <a:lstStyle/>
            <a:p>
              <a:r>
                <a:rPr lang="zh-CN" altLang="en-US" sz="2000" b="1" dirty="0">
                  <a:ln>
                    <a:noFill/>
                  </a:ln>
                  <a:solidFill>
                    <a:schemeClr val="bg1"/>
                  </a:solidFill>
                  <a:latin typeface="微软雅黑" panose="020B0503020204020204" pitchFamily="34" charset="-122"/>
                  <a:ea typeface="微软雅黑" panose="020B0503020204020204" pitchFamily="34" charset="-122"/>
                </a:rPr>
                <a:t>选题意义</a:t>
              </a:r>
              <a:endParaRPr lang="zh-CN" altLang="en-US" sz="2000" b="1" dirty="0">
                <a:ln>
                  <a:noFill/>
                </a:ln>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83724"/>
              <a:ext cx="7172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230755" y="1771650"/>
            <a:ext cx="805180" cy="1315720"/>
            <a:chOff x="1179250" y="1374947"/>
            <a:chExt cx="967308" cy="1608032"/>
          </a:xfrm>
        </p:grpSpPr>
        <p:sp>
          <p:nvSpPr>
            <p:cNvPr id="15" name="泪滴形 14"/>
            <p:cNvSpPr/>
            <p:nvPr/>
          </p:nvSpPr>
          <p:spPr>
            <a:xfrm rot="8100000">
              <a:off x="1179250" y="1374947"/>
              <a:ext cx="967308" cy="967308"/>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椭圆 15"/>
            <p:cNvSpPr/>
            <p:nvPr/>
          </p:nvSpPr>
          <p:spPr>
            <a:xfrm>
              <a:off x="1548604" y="2754379"/>
              <a:ext cx="228600"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18" name="矩形 17"/>
          <p:cNvSpPr/>
          <p:nvPr/>
        </p:nvSpPr>
        <p:spPr>
          <a:xfrm>
            <a:off x="3653790" y="1602740"/>
            <a:ext cx="8270875" cy="3447085"/>
          </a:xfrm>
          <a:prstGeom prst="rect">
            <a:avLst/>
          </a:prstGeom>
        </p:spPr>
        <p:txBody>
          <a:bodyPr wrap="square" lIns="121908" tIns="60954" rIns="121908" bIns="60954">
            <a:spAutoFit/>
          </a:bodyPr>
          <a:lstStyle/>
          <a:p>
            <a:r>
              <a:rPr lang="en-US" altLang="zh-CN" b="1" dirty="0" smtClean="0"/>
              <a:t>4.</a:t>
            </a:r>
            <a:r>
              <a:rPr lang="zh-CN" altLang="en-US" b="1" dirty="0" smtClean="0"/>
              <a:t>促进</a:t>
            </a:r>
            <a:r>
              <a:rPr lang="zh-CN" altLang="en-US" b="1" dirty="0"/>
              <a:t>农业技术和知识的普及</a:t>
            </a:r>
            <a:r>
              <a:rPr lang="zh-CN" altLang="en-US" dirty="0"/>
              <a:t>：平台不仅提供金融支持，还能为农户提供农业技术服务和专家指导。通过专家的在线咨询和技术指导，农户能够了解最新的农业技术，提高生产效率和产品质量，从而增强市场竞争力</a:t>
            </a:r>
            <a:r>
              <a:rPr lang="zh-CN" altLang="en-US" dirty="0" smtClean="0"/>
              <a:t>。</a:t>
            </a:r>
            <a:endParaRPr lang="en-US" altLang="zh-CN" dirty="0" smtClean="0"/>
          </a:p>
          <a:p>
            <a:endParaRPr lang="en-US" altLang="zh-CN" dirty="0"/>
          </a:p>
          <a:p>
            <a:endParaRPr lang="zh-CN" altLang="en-US" dirty="0"/>
          </a:p>
          <a:p>
            <a:r>
              <a:rPr lang="en-US" altLang="zh-CN" b="1" dirty="0" smtClean="0"/>
              <a:t>5.</a:t>
            </a:r>
            <a:r>
              <a:rPr lang="zh-CN" altLang="en-US" b="1" dirty="0" smtClean="0"/>
              <a:t>推动</a:t>
            </a:r>
            <a:r>
              <a:rPr lang="zh-CN" altLang="en-US" b="1" dirty="0"/>
              <a:t>农业产业全生命周期管理</a:t>
            </a:r>
            <a:r>
              <a:rPr lang="zh-CN" altLang="en-US" dirty="0"/>
              <a:t>：通过数字化管理工具，平台将农业产品的生产、销售和融资环节打通，整合专家、银行及管理人员的资源，实现跨领域的协同合作，优化农业产业链的整体运作效率，帮助农户更好地应对生产和市场变化</a:t>
            </a:r>
            <a:r>
              <a:rPr lang="zh-CN" altLang="en-US" dirty="0" smtClean="0"/>
              <a:t>。</a:t>
            </a:r>
            <a:endParaRPr lang="en-US" altLang="zh-CN" dirty="0" smtClean="0"/>
          </a:p>
          <a:p>
            <a:endParaRPr lang="en-US" altLang="zh-CN" dirty="0"/>
          </a:p>
          <a:p>
            <a:endParaRPr lang="zh-CN" altLang="en-US" dirty="0"/>
          </a:p>
          <a:p>
            <a:r>
              <a:rPr lang="en-US" altLang="zh-CN" b="1" dirty="0" smtClean="0"/>
              <a:t>6.</a:t>
            </a:r>
            <a:r>
              <a:rPr lang="zh-CN" altLang="en-US" b="1" dirty="0" smtClean="0"/>
              <a:t>促进</a:t>
            </a:r>
            <a:r>
              <a:rPr lang="zh-CN" altLang="en-US" b="1" dirty="0"/>
              <a:t>数字经济发展</a:t>
            </a:r>
            <a:r>
              <a:rPr lang="zh-CN" altLang="en-US" dirty="0"/>
              <a:t>：该平台的建设和推广将有助于推动农业与互联网的深度融合，促进数字农业的发展，推动乡村振兴和农村经济的数字化转型。</a:t>
            </a:r>
            <a:endParaRPr lang="zh-CN" altLang="en-US" dirty="0"/>
          </a:p>
        </p:txBody>
      </p:sp>
      <p:sp>
        <p:nvSpPr>
          <p:cNvPr id="2" name="文本框 1"/>
          <p:cNvSpPr txBox="1"/>
          <p:nvPr/>
        </p:nvSpPr>
        <p:spPr>
          <a:xfrm>
            <a:off x="3676936" y="5714612"/>
            <a:ext cx="8270118" cy="923330"/>
          </a:xfrm>
          <a:prstGeom prst="rect">
            <a:avLst/>
          </a:prstGeom>
          <a:noFill/>
        </p:spPr>
        <p:txBody>
          <a:bodyPr wrap="square" rtlCol="0">
            <a:spAutoFit/>
          </a:bodyPr>
          <a:lstStyle/>
          <a:p>
            <a:r>
              <a:rPr lang="en-US" altLang="zh-CN" b="1" dirty="0" smtClean="0"/>
              <a:t>7.</a:t>
            </a:r>
            <a:r>
              <a:rPr lang="zh-CN" altLang="en-US" b="1" dirty="0" smtClean="0"/>
              <a:t>总结：</a:t>
            </a:r>
            <a:r>
              <a:rPr lang="en-US" altLang="zh-CN" dirty="0" smtClean="0"/>
              <a:t>"</a:t>
            </a:r>
            <a:r>
              <a:rPr lang="zh-CN" altLang="en-US" dirty="0"/>
              <a:t>融销通</a:t>
            </a:r>
            <a:r>
              <a:rPr lang="en-US" altLang="zh-CN" dirty="0"/>
              <a:t>"</a:t>
            </a:r>
            <a:r>
              <a:rPr lang="zh-CN" altLang="en-US" dirty="0"/>
              <a:t>平台的实施不仅有助于提高农户的收入水平，缓解农业生产中的融资和销售难题，还能促进农业产业的现代化和可持续发展，具有重要的社会、经济和技术意义。</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50706" y="-243408"/>
            <a:ext cx="2351580" cy="2456098"/>
            <a:chOff x="5414963" y="2727325"/>
            <a:chExt cx="1357312" cy="1417638"/>
          </a:xfrm>
          <a:solidFill>
            <a:schemeClr val="bg1">
              <a:lumMod val="85000"/>
            </a:schemeClr>
          </a:solidFill>
        </p:grpSpPr>
        <p:sp>
          <p:nvSpPr>
            <p:cNvPr id="3" name="Freeform 6"/>
            <p:cNvSpPr>
              <a:spLocks noEditPoints="1"/>
            </p:cNvSpPr>
            <p:nvPr/>
          </p:nvSpPr>
          <p:spPr bwMode="auto">
            <a:xfrm>
              <a:off x="5740400" y="3163888"/>
              <a:ext cx="685800" cy="355600"/>
            </a:xfrm>
            <a:custGeom>
              <a:avLst/>
              <a:gdLst>
                <a:gd name="T0" fmla="*/ 183 w 183"/>
                <a:gd name="T1" fmla="*/ 95 h 95"/>
                <a:gd name="T2" fmla="*/ 0 w 183"/>
                <a:gd name="T3" fmla="*/ 95 h 95"/>
                <a:gd name="T4" fmla="*/ 0 w 183"/>
                <a:gd name="T5" fmla="*/ 91 h 95"/>
                <a:gd name="T6" fmla="*/ 91 w 183"/>
                <a:gd name="T7" fmla="*/ 0 h 95"/>
                <a:gd name="T8" fmla="*/ 183 w 183"/>
                <a:gd name="T9" fmla="*/ 91 h 95"/>
                <a:gd name="T10" fmla="*/ 183 w 183"/>
                <a:gd name="T11" fmla="*/ 95 h 95"/>
                <a:gd name="T12" fmla="*/ 9 w 183"/>
                <a:gd name="T13" fmla="*/ 87 h 95"/>
                <a:gd name="T14" fmla="*/ 174 w 183"/>
                <a:gd name="T15" fmla="*/ 87 h 95"/>
                <a:gd name="T16" fmla="*/ 91 w 183"/>
                <a:gd name="T17" fmla="*/ 8 h 95"/>
                <a:gd name="T18" fmla="*/ 9 w 183"/>
                <a:gd name="T19" fmla="*/ 8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95">
                  <a:moveTo>
                    <a:pt x="183" y="95"/>
                  </a:moveTo>
                  <a:cubicBezTo>
                    <a:pt x="0" y="95"/>
                    <a:pt x="0" y="95"/>
                    <a:pt x="0" y="95"/>
                  </a:cubicBezTo>
                  <a:cubicBezTo>
                    <a:pt x="0" y="91"/>
                    <a:pt x="0" y="91"/>
                    <a:pt x="0" y="91"/>
                  </a:cubicBezTo>
                  <a:cubicBezTo>
                    <a:pt x="0" y="41"/>
                    <a:pt x="41" y="0"/>
                    <a:pt x="91" y="0"/>
                  </a:cubicBezTo>
                  <a:cubicBezTo>
                    <a:pt x="142" y="0"/>
                    <a:pt x="183" y="41"/>
                    <a:pt x="183" y="91"/>
                  </a:cubicBezTo>
                  <a:lnTo>
                    <a:pt x="183" y="95"/>
                  </a:lnTo>
                  <a:close/>
                  <a:moveTo>
                    <a:pt x="9" y="87"/>
                  </a:moveTo>
                  <a:cubicBezTo>
                    <a:pt x="174" y="87"/>
                    <a:pt x="174" y="87"/>
                    <a:pt x="174" y="87"/>
                  </a:cubicBezTo>
                  <a:cubicBezTo>
                    <a:pt x="172" y="43"/>
                    <a:pt x="136" y="8"/>
                    <a:pt x="91" y="8"/>
                  </a:cubicBezTo>
                  <a:cubicBezTo>
                    <a:pt x="47" y="8"/>
                    <a:pt x="11" y="43"/>
                    <a:pt x="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Freeform 7"/>
            <p:cNvSpPr>
              <a:spLocks noEditPoints="1"/>
            </p:cNvSpPr>
            <p:nvPr/>
          </p:nvSpPr>
          <p:spPr bwMode="auto">
            <a:xfrm>
              <a:off x="5976938" y="3489325"/>
              <a:ext cx="214312" cy="120650"/>
            </a:xfrm>
            <a:custGeom>
              <a:avLst/>
              <a:gdLst>
                <a:gd name="T0" fmla="*/ 28 w 57"/>
                <a:gd name="T1" fmla="*/ 32 h 32"/>
                <a:gd name="T2" fmla="*/ 0 w 57"/>
                <a:gd name="T3" fmla="*/ 4 h 32"/>
                <a:gd name="T4" fmla="*/ 0 w 57"/>
                <a:gd name="T5" fmla="*/ 0 h 32"/>
                <a:gd name="T6" fmla="*/ 57 w 57"/>
                <a:gd name="T7" fmla="*/ 0 h 32"/>
                <a:gd name="T8" fmla="*/ 57 w 57"/>
                <a:gd name="T9" fmla="*/ 4 h 32"/>
                <a:gd name="T10" fmla="*/ 28 w 57"/>
                <a:gd name="T11" fmla="*/ 32 h 32"/>
                <a:gd name="T12" fmla="*/ 9 w 57"/>
                <a:gd name="T13" fmla="*/ 8 h 32"/>
                <a:gd name="T14" fmla="*/ 28 w 57"/>
                <a:gd name="T15" fmla="*/ 24 h 32"/>
                <a:gd name="T16" fmla="*/ 48 w 57"/>
                <a:gd name="T17" fmla="*/ 8 h 32"/>
                <a:gd name="T18" fmla="*/ 9 w 57"/>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2">
                  <a:moveTo>
                    <a:pt x="28" y="32"/>
                  </a:moveTo>
                  <a:cubicBezTo>
                    <a:pt x="13" y="32"/>
                    <a:pt x="0" y="20"/>
                    <a:pt x="0" y="4"/>
                  </a:cubicBezTo>
                  <a:cubicBezTo>
                    <a:pt x="0" y="0"/>
                    <a:pt x="0" y="0"/>
                    <a:pt x="0" y="0"/>
                  </a:cubicBezTo>
                  <a:cubicBezTo>
                    <a:pt x="57" y="0"/>
                    <a:pt x="57" y="0"/>
                    <a:pt x="57" y="0"/>
                  </a:cubicBezTo>
                  <a:cubicBezTo>
                    <a:pt x="57" y="4"/>
                    <a:pt x="57" y="4"/>
                    <a:pt x="57" y="4"/>
                  </a:cubicBezTo>
                  <a:cubicBezTo>
                    <a:pt x="57" y="20"/>
                    <a:pt x="44" y="32"/>
                    <a:pt x="28" y="32"/>
                  </a:cubicBezTo>
                  <a:close/>
                  <a:moveTo>
                    <a:pt x="9" y="8"/>
                  </a:moveTo>
                  <a:cubicBezTo>
                    <a:pt x="11" y="17"/>
                    <a:pt x="19" y="24"/>
                    <a:pt x="28" y="24"/>
                  </a:cubicBezTo>
                  <a:cubicBezTo>
                    <a:pt x="38" y="24"/>
                    <a:pt x="46" y="17"/>
                    <a:pt x="48" y="8"/>
                  </a:cubicBezTo>
                  <a:lnTo>
                    <a:pt x="9"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8"/>
            <p:cNvSpPr/>
            <p:nvPr/>
          </p:nvSpPr>
          <p:spPr bwMode="auto">
            <a:xfrm>
              <a:off x="5924550" y="3500438"/>
              <a:ext cx="57150" cy="60325"/>
            </a:xfrm>
            <a:custGeom>
              <a:avLst/>
              <a:gdLst>
                <a:gd name="T0" fmla="*/ 7 w 36"/>
                <a:gd name="T1" fmla="*/ 38 h 38"/>
                <a:gd name="T2" fmla="*/ 0 w 36"/>
                <a:gd name="T3" fmla="*/ 31 h 38"/>
                <a:gd name="T4" fmla="*/ 28 w 36"/>
                <a:gd name="T5" fmla="*/ 0 h 38"/>
                <a:gd name="T6" fmla="*/ 36 w 36"/>
                <a:gd name="T7" fmla="*/ 7 h 38"/>
                <a:gd name="T8" fmla="*/ 7 w 36"/>
                <a:gd name="T9" fmla="*/ 38 h 38"/>
              </a:gdLst>
              <a:ahLst/>
              <a:cxnLst>
                <a:cxn ang="0">
                  <a:pos x="T0" y="T1"/>
                </a:cxn>
                <a:cxn ang="0">
                  <a:pos x="T2" y="T3"/>
                </a:cxn>
                <a:cxn ang="0">
                  <a:pos x="T4" y="T5"/>
                </a:cxn>
                <a:cxn ang="0">
                  <a:pos x="T6" y="T7"/>
                </a:cxn>
                <a:cxn ang="0">
                  <a:pos x="T8" y="T9"/>
                </a:cxn>
              </a:cxnLst>
              <a:rect l="0" t="0" r="r" b="b"/>
              <a:pathLst>
                <a:path w="36" h="38">
                  <a:moveTo>
                    <a:pt x="7" y="38"/>
                  </a:moveTo>
                  <a:lnTo>
                    <a:pt x="0" y="31"/>
                  </a:lnTo>
                  <a:lnTo>
                    <a:pt x="28" y="0"/>
                  </a:lnTo>
                  <a:lnTo>
                    <a:pt x="36" y="7"/>
                  </a:lnTo>
                  <a:lnTo>
                    <a:pt x="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9"/>
            <p:cNvSpPr>
              <a:spLocks noEditPoints="1"/>
            </p:cNvSpPr>
            <p:nvPr/>
          </p:nvSpPr>
          <p:spPr bwMode="auto">
            <a:xfrm>
              <a:off x="5541963" y="3646488"/>
              <a:ext cx="304800" cy="330200"/>
            </a:xfrm>
            <a:custGeom>
              <a:avLst/>
              <a:gdLst>
                <a:gd name="T0" fmla="*/ 7 w 192"/>
                <a:gd name="T1" fmla="*/ 208 h 208"/>
                <a:gd name="T2" fmla="*/ 0 w 192"/>
                <a:gd name="T3" fmla="*/ 201 h 208"/>
                <a:gd name="T4" fmla="*/ 45 w 192"/>
                <a:gd name="T5" fmla="*/ 154 h 208"/>
                <a:gd name="T6" fmla="*/ 52 w 192"/>
                <a:gd name="T7" fmla="*/ 161 h 208"/>
                <a:gd name="T8" fmla="*/ 7 w 192"/>
                <a:gd name="T9" fmla="*/ 208 h 208"/>
                <a:gd name="T10" fmla="*/ 107 w 192"/>
                <a:gd name="T11" fmla="*/ 102 h 208"/>
                <a:gd name="T12" fmla="*/ 99 w 192"/>
                <a:gd name="T13" fmla="*/ 95 h 208"/>
                <a:gd name="T14" fmla="*/ 184 w 192"/>
                <a:gd name="T15" fmla="*/ 0 h 208"/>
                <a:gd name="T16" fmla="*/ 192 w 192"/>
                <a:gd name="T17" fmla="*/ 7 h 208"/>
                <a:gd name="T18" fmla="*/ 107 w 192"/>
                <a:gd name="T19" fmla="*/ 10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08">
                  <a:moveTo>
                    <a:pt x="7" y="208"/>
                  </a:moveTo>
                  <a:lnTo>
                    <a:pt x="0" y="201"/>
                  </a:lnTo>
                  <a:lnTo>
                    <a:pt x="45" y="154"/>
                  </a:lnTo>
                  <a:lnTo>
                    <a:pt x="52" y="161"/>
                  </a:lnTo>
                  <a:lnTo>
                    <a:pt x="7" y="208"/>
                  </a:lnTo>
                  <a:close/>
                  <a:moveTo>
                    <a:pt x="107" y="102"/>
                  </a:moveTo>
                  <a:lnTo>
                    <a:pt x="99" y="95"/>
                  </a:lnTo>
                  <a:lnTo>
                    <a:pt x="184" y="0"/>
                  </a:lnTo>
                  <a:lnTo>
                    <a:pt x="192" y="7"/>
                  </a:lnTo>
                  <a:lnTo>
                    <a:pt x="107"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10"/>
            <p:cNvSpPr/>
            <p:nvPr/>
          </p:nvSpPr>
          <p:spPr bwMode="auto">
            <a:xfrm>
              <a:off x="5414963" y="4056063"/>
              <a:ext cx="55562" cy="58738"/>
            </a:xfrm>
            <a:custGeom>
              <a:avLst/>
              <a:gdLst>
                <a:gd name="T0" fmla="*/ 7 w 35"/>
                <a:gd name="T1" fmla="*/ 37 h 37"/>
                <a:gd name="T2" fmla="*/ 0 w 35"/>
                <a:gd name="T3" fmla="*/ 30 h 37"/>
                <a:gd name="T4" fmla="*/ 28 w 35"/>
                <a:gd name="T5" fmla="*/ 0 h 37"/>
                <a:gd name="T6" fmla="*/ 35 w 35"/>
                <a:gd name="T7" fmla="*/ 7 h 37"/>
                <a:gd name="T8" fmla="*/ 7 w 35"/>
                <a:gd name="T9" fmla="*/ 37 h 37"/>
              </a:gdLst>
              <a:ahLst/>
              <a:cxnLst>
                <a:cxn ang="0">
                  <a:pos x="T0" y="T1"/>
                </a:cxn>
                <a:cxn ang="0">
                  <a:pos x="T2" y="T3"/>
                </a:cxn>
                <a:cxn ang="0">
                  <a:pos x="T4" y="T5"/>
                </a:cxn>
                <a:cxn ang="0">
                  <a:pos x="T6" y="T7"/>
                </a:cxn>
                <a:cxn ang="0">
                  <a:pos x="T8" y="T9"/>
                </a:cxn>
              </a:cxnLst>
              <a:rect l="0" t="0" r="r" b="b"/>
              <a:pathLst>
                <a:path w="35" h="37">
                  <a:moveTo>
                    <a:pt x="7" y="37"/>
                  </a:moveTo>
                  <a:lnTo>
                    <a:pt x="0" y="30"/>
                  </a:lnTo>
                  <a:lnTo>
                    <a:pt x="28" y="0"/>
                  </a:lnTo>
                  <a:lnTo>
                    <a:pt x="35" y="7"/>
                  </a:lnTo>
                  <a:lnTo>
                    <a:pt x="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1"/>
            <p:cNvSpPr/>
            <p:nvPr/>
          </p:nvSpPr>
          <p:spPr bwMode="auto">
            <a:xfrm>
              <a:off x="6224588" y="3503613"/>
              <a:ext cx="52387" cy="60325"/>
            </a:xfrm>
            <a:custGeom>
              <a:avLst/>
              <a:gdLst>
                <a:gd name="T0" fmla="*/ 26 w 33"/>
                <a:gd name="T1" fmla="*/ 38 h 38"/>
                <a:gd name="T2" fmla="*/ 0 w 33"/>
                <a:gd name="T3" fmla="*/ 8 h 38"/>
                <a:gd name="T4" fmla="*/ 7 w 33"/>
                <a:gd name="T5" fmla="*/ 0 h 38"/>
                <a:gd name="T6" fmla="*/ 33 w 33"/>
                <a:gd name="T7" fmla="*/ 34 h 38"/>
                <a:gd name="T8" fmla="*/ 26 w 33"/>
                <a:gd name="T9" fmla="*/ 38 h 38"/>
              </a:gdLst>
              <a:ahLst/>
              <a:cxnLst>
                <a:cxn ang="0">
                  <a:pos x="T0" y="T1"/>
                </a:cxn>
                <a:cxn ang="0">
                  <a:pos x="T2" y="T3"/>
                </a:cxn>
                <a:cxn ang="0">
                  <a:pos x="T4" y="T5"/>
                </a:cxn>
                <a:cxn ang="0">
                  <a:pos x="T6" y="T7"/>
                </a:cxn>
                <a:cxn ang="0">
                  <a:pos x="T8" y="T9"/>
                </a:cxn>
              </a:cxnLst>
              <a:rect l="0" t="0" r="r" b="b"/>
              <a:pathLst>
                <a:path w="33" h="38">
                  <a:moveTo>
                    <a:pt x="26" y="38"/>
                  </a:moveTo>
                  <a:lnTo>
                    <a:pt x="0" y="8"/>
                  </a:lnTo>
                  <a:lnTo>
                    <a:pt x="7" y="0"/>
                  </a:lnTo>
                  <a:lnTo>
                    <a:pt x="33" y="34"/>
                  </a:lnTo>
                  <a:lnTo>
                    <a:pt x="2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6351588" y="3657600"/>
              <a:ext cx="300037" cy="341313"/>
            </a:xfrm>
            <a:custGeom>
              <a:avLst/>
              <a:gdLst>
                <a:gd name="T0" fmla="*/ 180 w 189"/>
                <a:gd name="T1" fmla="*/ 215 h 215"/>
                <a:gd name="T2" fmla="*/ 137 w 189"/>
                <a:gd name="T3" fmla="*/ 166 h 215"/>
                <a:gd name="T4" fmla="*/ 144 w 189"/>
                <a:gd name="T5" fmla="*/ 159 h 215"/>
                <a:gd name="T6" fmla="*/ 189 w 189"/>
                <a:gd name="T7" fmla="*/ 211 h 215"/>
                <a:gd name="T8" fmla="*/ 180 w 189"/>
                <a:gd name="T9" fmla="*/ 215 h 215"/>
                <a:gd name="T10" fmla="*/ 85 w 189"/>
                <a:gd name="T11" fmla="*/ 104 h 215"/>
                <a:gd name="T12" fmla="*/ 0 w 189"/>
                <a:gd name="T13" fmla="*/ 7 h 215"/>
                <a:gd name="T14" fmla="*/ 7 w 189"/>
                <a:gd name="T15" fmla="*/ 0 h 215"/>
                <a:gd name="T16" fmla="*/ 92 w 189"/>
                <a:gd name="T17" fmla="*/ 97 h 215"/>
                <a:gd name="T18" fmla="*/ 85 w 189"/>
                <a:gd name="T19"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215">
                  <a:moveTo>
                    <a:pt x="180" y="215"/>
                  </a:moveTo>
                  <a:lnTo>
                    <a:pt x="137" y="166"/>
                  </a:lnTo>
                  <a:lnTo>
                    <a:pt x="144" y="159"/>
                  </a:lnTo>
                  <a:lnTo>
                    <a:pt x="189" y="211"/>
                  </a:lnTo>
                  <a:lnTo>
                    <a:pt x="180" y="215"/>
                  </a:lnTo>
                  <a:close/>
                  <a:moveTo>
                    <a:pt x="85" y="104"/>
                  </a:moveTo>
                  <a:lnTo>
                    <a:pt x="0" y="7"/>
                  </a:lnTo>
                  <a:lnTo>
                    <a:pt x="7" y="0"/>
                  </a:lnTo>
                  <a:lnTo>
                    <a:pt x="92" y="97"/>
                  </a:lnTo>
                  <a:lnTo>
                    <a:pt x="8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3"/>
            <p:cNvSpPr/>
            <p:nvPr/>
          </p:nvSpPr>
          <p:spPr bwMode="auto">
            <a:xfrm>
              <a:off x="6719888" y="4086225"/>
              <a:ext cx="52387" cy="58738"/>
            </a:xfrm>
            <a:custGeom>
              <a:avLst/>
              <a:gdLst>
                <a:gd name="T0" fmla="*/ 26 w 33"/>
                <a:gd name="T1" fmla="*/ 37 h 37"/>
                <a:gd name="T2" fmla="*/ 0 w 33"/>
                <a:gd name="T3" fmla="*/ 4 h 37"/>
                <a:gd name="T4" fmla="*/ 7 w 33"/>
                <a:gd name="T5" fmla="*/ 0 h 37"/>
                <a:gd name="T6" fmla="*/ 33 w 33"/>
                <a:gd name="T7" fmla="*/ 30 h 37"/>
                <a:gd name="T8" fmla="*/ 26 w 33"/>
                <a:gd name="T9" fmla="*/ 37 h 37"/>
              </a:gdLst>
              <a:ahLst/>
              <a:cxnLst>
                <a:cxn ang="0">
                  <a:pos x="T0" y="T1"/>
                </a:cxn>
                <a:cxn ang="0">
                  <a:pos x="T2" y="T3"/>
                </a:cxn>
                <a:cxn ang="0">
                  <a:pos x="T4" y="T5"/>
                </a:cxn>
                <a:cxn ang="0">
                  <a:pos x="T6" y="T7"/>
                </a:cxn>
                <a:cxn ang="0">
                  <a:pos x="T8" y="T9"/>
                </a:cxn>
              </a:cxnLst>
              <a:rect l="0" t="0" r="r" b="b"/>
              <a:pathLst>
                <a:path w="33" h="37">
                  <a:moveTo>
                    <a:pt x="26" y="37"/>
                  </a:moveTo>
                  <a:lnTo>
                    <a:pt x="0" y="4"/>
                  </a:lnTo>
                  <a:lnTo>
                    <a:pt x="7" y="0"/>
                  </a:lnTo>
                  <a:lnTo>
                    <a:pt x="33" y="30"/>
                  </a:lnTo>
                  <a:lnTo>
                    <a:pt x="26"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4"/>
            <p:cNvSpPr>
              <a:spLocks noEditPoints="1"/>
            </p:cNvSpPr>
            <p:nvPr/>
          </p:nvSpPr>
          <p:spPr bwMode="auto">
            <a:xfrm>
              <a:off x="6086475" y="3497263"/>
              <a:ext cx="14287" cy="539750"/>
            </a:xfrm>
            <a:custGeom>
              <a:avLst/>
              <a:gdLst>
                <a:gd name="T0" fmla="*/ 9 w 9"/>
                <a:gd name="T1" fmla="*/ 340 h 340"/>
                <a:gd name="T2" fmla="*/ 0 w 9"/>
                <a:gd name="T3" fmla="*/ 340 h 340"/>
                <a:gd name="T4" fmla="*/ 0 w 9"/>
                <a:gd name="T5" fmla="*/ 323 h 340"/>
                <a:gd name="T6" fmla="*/ 9 w 9"/>
                <a:gd name="T7" fmla="*/ 323 h 340"/>
                <a:gd name="T8" fmla="*/ 9 w 9"/>
                <a:gd name="T9" fmla="*/ 340 h 340"/>
                <a:gd name="T10" fmla="*/ 9 w 9"/>
                <a:gd name="T11" fmla="*/ 297 h 340"/>
                <a:gd name="T12" fmla="*/ 0 w 9"/>
                <a:gd name="T13" fmla="*/ 297 h 340"/>
                <a:gd name="T14" fmla="*/ 0 w 9"/>
                <a:gd name="T15" fmla="*/ 269 h 340"/>
                <a:gd name="T16" fmla="*/ 9 w 9"/>
                <a:gd name="T17" fmla="*/ 269 h 340"/>
                <a:gd name="T18" fmla="*/ 9 w 9"/>
                <a:gd name="T19" fmla="*/ 297 h 340"/>
                <a:gd name="T20" fmla="*/ 9 w 9"/>
                <a:gd name="T21" fmla="*/ 229 h 340"/>
                <a:gd name="T22" fmla="*/ 0 w 9"/>
                <a:gd name="T23" fmla="*/ 229 h 340"/>
                <a:gd name="T24" fmla="*/ 0 w 9"/>
                <a:gd name="T25" fmla="*/ 196 h 340"/>
                <a:gd name="T26" fmla="*/ 9 w 9"/>
                <a:gd name="T27" fmla="*/ 196 h 340"/>
                <a:gd name="T28" fmla="*/ 9 w 9"/>
                <a:gd name="T29" fmla="*/ 229 h 340"/>
                <a:gd name="T30" fmla="*/ 9 w 9"/>
                <a:gd name="T31" fmla="*/ 156 h 340"/>
                <a:gd name="T32" fmla="*/ 0 w 9"/>
                <a:gd name="T33" fmla="*/ 156 h 340"/>
                <a:gd name="T34" fmla="*/ 0 w 9"/>
                <a:gd name="T35" fmla="*/ 127 h 340"/>
                <a:gd name="T36" fmla="*/ 9 w 9"/>
                <a:gd name="T37" fmla="*/ 127 h 340"/>
                <a:gd name="T38" fmla="*/ 9 w 9"/>
                <a:gd name="T39" fmla="*/ 156 h 340"/>
                <a:gd name="T40" fmla="*/ 9 w 9"/>
                <a:gd name="T41" fmla="*/ 104 h 340"/>
                <a:gd name="T42" fmla="*/ 0 w 9"/>
                <a:gd name="T43" fmla="*/ 104 h 340"/>
                <a:gd name="T44" fmla="*/ 0 w 9"/>
                <a:gd name="T45" fmla="*/ 73 h 340"/>
                <a:gd name="T46" fmla="*/ 9 w 9"/>
                <a:gd name="T47" fmla="*/ 73 h 340"/>
                <a:gd name="T48" fmla="*/ 9 w 9"/>
                <a:gd name="T49" fmla="*/ 104 h 340"/>
                <a:gd name="T50" fmla="*/ 9 w 9"/>
                <a:gd name="T51" fmla="*/ 35 h 340"/>
                <a:gd name="T52" fmla="*/ 0 w 9"/>
                <a:gd name="T53" fmla="*/ 35 h 340"/>
                <a:gd name="T54" fmla="*/ 0 w 9"/>
                <a:gd name="T55" fmla="*/ 0 h 340"/>
                <a:gd name="T56" fmla="*/ 9 w 9"/>
                <a:gd name="T57" fmla="*/ 0 h 340"/>
                <a:gd name="T58" fmla="*/ 9 w 9"/>
                <a:gd name="T59" fmla="*/ 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340">
                  <a:moveTo>
                    <a:pt x="9" y="340"/>
                  </a:moveTo>
                  <a:lnTo>
                    <a:pt x="0" y="340"/>
                  </a:lnTo>
                  <a:lnTo>
                    <a:pt x="0" y="323"/>
                  </a:lnTo>
                  <a:lnTo>
                    <a:pt x="9" y="323"/>
                  </a:lnTo>
                  <a:lnTo>
                    <a:pt x="9" y="340"/>
                  </a:lnTo>
                  <a:close/>
                  <a:moveTo>
                    <a:pt x="9" y="297"/>
                  </a:moveTo>
                  <a:lnTo>
                    <a:pt x="0" y="297"/>
                  </a:lnTo>
                  <a:lnTo>
                    <a:pt x="0" y="269"/>
                  </a:lnTo>
                  <a:lnTo>
                    <a:pt x="9" y="269"/>
                  </a:lnTo>
                  <a:lnTo>
                    <a:pt x="9" y="297"/>
                  </a:lnTo>
                  <a:close/>
                  <a:moveTo>
                    <a:pt x="9" y="229"/>
                  </a:moveTo>
                  <a:lnTo>
                    <a:pt x="0" y="229"/>
                  </a:lnTo>
                  <a:lnTo>
                    <a:pt x="0" y="196"/>
                  </a:lnTo>
                  <a:lnTo>
                    <a:pt x="9" y="196"/>
                  </a:lnTo>
                  <a:lnTo>
                    <a:pt x="9" y="229"/>
                  </a:lnTo>
                  <a:close/>
                  <a:moveTo>
                    <a:pt x="9" y="156"/>
                  </a:moveTo>
                  <a:lnTo>
                    <a:pt x="0" y="156"/>
                  </a:lnTo>
                  <a:lnTo>
                    <a:pt x="0" y="127"/>
                  </a:lnTo>
                  <a:lnTo>
                    <a:pt x="9" y="127"/>
                  </a:lnTo>
                  <a:lnTo>
                    <a:pt x="9" y="156"/>
                  </a:lnTo>
                  <a:close/>
                  <a:moveTo>
                    <a:pt x="9" y="104"/>
                  </a:moveTo>
                  <a:lnTo>
                    <a:pt x="0" y="104"/>
                  </a:lnTo>
                  <a:lnTo>
                    <a:pt x="0" y="73"/>
                  </a:lnTo>
                  <a:lnTo>
                    <a:pt x="9" y="73"/>
                  </a:lnTo>
                  <a:lnTo>
                    <a:pt x="9" y="104"/>
                  </a:lnTo>
                  <a:close/>
                  <a:moveTo>
                    <a:pt x="9" y="35"/>
                  </a:moveTo>
                  <a:lnTo>
                    <a:pt x="0" y="35"/>
                  </a:lnTo>
                  <a:lnTo>
                    <a:pt x="0" y="0"/>
                  </a:lnTo>
                  <a:lnTo>
                    <a:pt x="9" y="0"/>
                  </a:lnTo>
                  <a:lnTo>
                    <a:pt x="9"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5"/>
            <p:cNvSpPr>
              <a:spLocks noChangeArrowheads="1"/>
            </p:cNvSpPr>
            <p:nvPr/>
          </p:nvSpPr>
          <p:spPr bwMode="auto">
            <a:xfrm>
              <a:off x="6078538" y="2727325"/>
              <a:ext cx="30162" cy="379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6"/>
            <p:cNvSpPr>
              <a:spLocks noEditPoints="1"/>
            </p:cNvSpPr>
            <p:nvPr/>
          </p:nvSpPr>
          <p:spPr bwMode="auto">
            <a:xfrm>
              <a:off x="5853113" y="3571875"/>
              <a:ext cx="180975" cy="401638"/>
            </a:xfrm>
            <a:custGeom>
              <a:avLst/>
              <a:gdLst>
                <a:gd name="T0" fmla="*/ 10 w 114"/>
                <a:gd name="T1" fmla="*/ 253 h 253"/>
                <a:gd name="T2" fmla="*/ 0 w 114"/>
                <a:gd name="T3" fmla="*/ 250 h 253"/>
                <a:gd name="T4" fmla="*/ 3 w 114"/>
                <a:gd name="T5" fmla="*/ 246 h 253"/>
                <a:gd name="T6" fmla="*/ 12 w 114"/>
                <a:gd name="T7" fmla="*/ 248 h 253"/>
                <a:gd name="T8" fmla="*/ 10 w 114"/>
                <a:gd name="T9" fmla="*/ 253 h 253"/>
                <a:gd name="T10" fmla="*/ 31 w 114"/>
                <a:gd name="T11" fmla="*/ 205 h 253"/>
                <a:gd name="T12" fmla="*/ 22 w 114"/>
                <a:gd name="T13" fmla="*/ 201 h 253"/>
                <a:gd name="T14" fmla="*/ 45 w 114"/>
                <a:gd name="T15" fmla="*/ 146 h 253"/>
                <a:gd name="T16" fmla="*/ 52 w 114"/>
                <a:gd name="T17" fmla="*/ 149 h 253"/>
                <a:gd name="T18" fmla="*/ 31 w 114"/>
                <a:gd name="T19" fmla="*/ 205 h 253"/>
                <a:gd name="T20" fmla="*/ 66 w 114"/>
                <a:gd name="T21" fmla="*/ 118 h 253"/>
                <a:gd name="T22" fmla="*/ 57 w 114"/>
                <a:gd name="T23" fmla="*/ 116 h 253"/>
                <a:gd name="T24" fmla="*/ 64 w 114"/>
                <a:gd name="T25" fmla="*/ 102 h 253"/>
                <a:gd name="T26" fmla="*/ 73 w 114"/>
                <a:gd name="T27" fmla="*/ 104 h 253"/>
                <a:gd name="T28" fmla="*/ 66 w 114"/>
                <a:gd name="T29" fmla="*/ 118 h 253"/>
                <a:gd name="T30" fmla="*/ 90 w 114"/>
                <a:gd name="T31" fmla="*/ 59 h 253"/>
                <a:gd name="T32" fmla="*/ 83 w 114"/>
                <a:gd name="T33" fmla="*/ 57 h 253"/>
                <a:gd name="T34" fmla="*/ 104 w 114"/>
                <a:gd name="T35" fmla="*/ 0 h 253"/>
                <a:gd name="T36" fmla="*/ 114 w 114"/>
                <a:gd name="T37" fmla="*/ 5 h 253"/>
                <a:gd name="T38" fmla="*/ 90 w 114"/>
                <a:gd name="T39" fmla="*/ 5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253">
                  <a:moveTo>
                    <a:pt x="10" y="253"/>
                  </a:moveTo>
                  <a:lnTo>
                    <a:pt x="0" y="250"/>
                  </a:lnTo>
                  <a:lnTo>
                    <a:pt x="3" y="246"/>
                  </a:lnTo>
                  <a:lnTo>
                    <a:pt x="12" y="248"/>
                  </a:lnTo>
                  <a:lnTo>
                    <a:pt x="10" y="253"/>
                  </a:lnTo>
                  <a:close/>
                  <a:moveTo>
                    <a:pt x="31" y="205"/>
                  </a:moveTo>
                  <a:lnTo>
                    <a:pt x="22" y="201"/>
                  </a:lnTo>
                  <a:lnTo>
                    <a:pt x="45" y="146"/>
                  </a:lnTo>
                  <a:lnTo>
                    <a:pt x="52" y="149"/>
                  </a:lnTo>
                  <a:lnTo>
                    <a:pt x="31" y="205"/>
                  </a:lnTo>
                  <a:close/>
                  <a:moveTo>
                    <a:pt x="66" y="118"/>
                  </a:moveTo>
                  <a:lnTo>
                    <a:pt x="57" y="116"/>
                  </a:lnTo>
                  <a:lnTo>
                    <a:pt x="64" y="102"/>
                  </a:lnTo>
                  <a:lnTo>
                    <a:pt x="73" y="104"/>
                  </a:lnTo>
                  <a:lnTo>
                    <a:pt x="66" y="118"/>
                  </a:lnTo>
                  <a:close/>
                  <a:moveTo>
                    <a:pt x="90" y="59"/>
                  </a:moveTo>
                  <a:lnTo>
                    <a:pt x="83" y="57"/>
                  </a:lnTo>
                  <a:lnTo>
                    <a:pt x="104" y="0"/>
                  </a:lnTo>
                  <a:lnTo>
                    <a:pt x="114" y="5"/>
                  </a:lnTo>
                  <a:lnTo>
                    <a:pt x="9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7"/>
            <p:cNvSpPr>
              <a:spLocks noEditPoints="1"/>
            </p:cNvSpPr>
            <p:nvPr/>
          </p:nvSpPr>
          <p:spPr bwMode="auto">
            <a:xfrm>
              <a:off x="6164263" y="3541713"/>
              <a:ext cx="142875" cy="292100"/>
            </a:xfrm>
            <a:custGeom>
              <a:avLst/>
              <a:gdLst>
                <a:gd name="T0" fmla="*/ 83 w 90"/>
                <a:gd name="T1" fmla="*/ 184 h 184"/>
                <a:gd name="T2" fmla="*/ 81 w 90"/>
                <a:gd name="T3" fmla="*/ 184 h 184"/>
                <a:gd name="T4" fmla="*/ 90 w 90"/>
                <a:gd name="T5" fmla="*/ 180 h 184"/>
                <a:gd name="T6" fmla="*/ 90 w 90"/>
                <a:gd name="T7" fmla="*/ 180 h 184"/>
                <a:gd name="T8" fmla="*/ 83 w 90"/>
                <a:gd name="T9" fmla="*/ 184 h 184"/>
                <a:gd name="T10" fmla="*/ 64 w 90"/>
                <a:gd name="T11" fmla="*/ 147 h 184"/>
                <a:gd name="T12" fmla="*/ 52 w 90"/>
                <a:gd name="T13" fmla="*/ 121 h 184"/>
                <a:gd name="T14" fmla="*/ 62 w 90"/>
                <a:gd name="T15" fmla="*/ 116 h 184"/>
                <a:gd name="T16" fmla="*/ 73 w 90"/>
                <a:gd name="T17" fmla="*/ 144 h 184"/>
                <a:gd name="T18" fmla="*/ 64 w 90"/>
                <a:gd name="T19" fmla="*/ 147 h 184"/>
                <a:gd name="T20" fmla="*/ 43 w 90"/>
                <a:gd name="T21" fmla="*/ 99 h 184"/>
                <a:gd name="T22" fmla="*/ 31 w 90"/>
                <a:gd name="T23" fmla="*/ 71 h 184"/>
                <a:gd name="T24" fmla="*/ 40 w 90"/>
                <a:gd name="T25" fmla="*/ 69 h 184"/>
                <a:gd name="T26" fmla="*/ 52 w 90"/>
                <a:gd name="T27" fmla="*/ 95 h 184"/>
                <a:gd name="T28" fmla="*/ 43 w 90"/>
                <a:gd name="T29" fmla="*/ 99 h 184"/>
                <a:gd name="T30" fmla="*/ 14 w 90"/>
                <a:gd name="T31" fmla="*/ 36 h 184"/>
                <a:gd name="T32" fmla="*/ 0 w 90"/>
                <a:gd name="T33" fmla="*/ 5 h 184"/>
                <a:gd name="T34" fmla="*/ 10 w 90"/>
                <a:gd name="T35" fmla="*/ 0 h 184"/>
                <a:gd name="T36" fmla="*/ 24 w 90"/>
                <a:gd name="T37" fmla="*/ 33 h 184"/>
                <a:gd name="T38" fmla="*/ 14 w 90"/>
                <a:gd name="T39" fmla="*/ 3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84">
                  <a:moveTo>
                    <a:pt x="83" y="184"/>
                  </a:moveTo>
                  <a:lnTo>
                    <a:pt x="81" y="184"/>
                  </a:lnTo>
                  <a:lnTo>
                    <a:pt x="90" y="180"/>
                  </a:lnTo>
                  <a:lnTo>
                    <a:pt x="90" y="180"/>
                  </a:lnTo>
                  <a:lnTo>
                    <a:pt x="83" y="184"/>
                  </a:lnTo>
                  <a:close/>
                  <a:moveTo>
                    <a:pt x="64" y="147"/>
                  </a:moveTo>
                  <a:lnTo>
                    <a:pt x="52" y="121"/>
                  </a:lnTo>
                  <a:lnTo>
                    <a:pt x="62" y="116"/>
                  </a:lnTo>
                  <a:lnTo>
                    <a:pt x="73" y="144"/>
                  </a:lnTo>
                  <a:lnTo>
                    <a:pt x="64" y="147"/>
                  </a:lnTo>
                  <a:close/>
                  <a:moveTo>
                    <a:pt x="43" y="99"/>
                  </a:moveTo>
                  <a:lnTo>
                    <a:pt x="31" y="71"/>
                  </a:lnTo>
                  <a:lnTo>
                    <a:pt x="40" y="69"/>
                  </a:lnTo>
                  <a:lnTo>
                    <a:pt x="52" y="95"/>
                  </a:lnTo>
                  <a:lnTo>
                    <a:pt x="43" y="99"/>
                  </a:lnTo>
                  <a:close/>
                  <a:moveTo>
                    <a:pt x="14" y="36"/>
                  </a:moveTo>
                  <a:lnTo>
                    <a:pt x="0" y="5"/>
                  </a:lnTo>
                  <a:lnTo>
                    <a:pt x="10" y="0"/>
                  </a:lnTo>
                  <a:lnTo>
                    <a:pt x="24" y="33"/>
                  </a:lnTo>
                  <a:lnTo>
                    <a:pt x="14"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Freeform 16"/>
          <p:cNvSpPr>
            <a:spLocks noEditPoints="1"/>
          </p:cNvSpPr>
          <p:nvPr/>
        </p:nvSpPr>
        <p:spPr bwMode="auto">
          <a:xfrm>
            <a:off x="5905648" y="2253860"/>
            <a:ext cx="309334" cy="371595"/>
          </a:xfrm>
          <a:custGeom>
            <a:avLst/>
            <a:gdLst>
              <a:gd name="T0" fmla="*/ 19 w 76"/>
              <a:gd name="T1" fmla="*/ 55 h 91"/>
              <a:gd name="T2" fmla="*/ 2 w 76"/>
              <a:gd name="T3" fmla="*/ 47 h 91"/>
              <a:gd name="T4" fmla="*/ 0 w 76"/>
              <a:gd name="T5" fmla="*/ 46 h 91"/>
              <a:gd name="T6" fmla="*/ 19 w 76"/>
              <a:gd name="T7" fmla="*/ 37 h 91"/>
              <a:gd name="T8" fmla="*/ 51 w 76"/>
              <a:gd name="T9" fmla="*/ 0 h 91"/>
              <a:gd name="T10" fmla="*/ 54 w 76"/>
              <a:gd name="T11" fmla="*/ 0 h 91"/>
              <a:gd name="T12" fmla="*/ 41 w 76"/>
              <a:gd name="T13" fmla="*/ 32 h 91"/>
              <a:gd name="T14" fmla="*/ 42 w 76"/>
              <a:gd name="T15" fmla="*/ 34 h 91"/>
              <a:gd name="T16" fmla="*/ 74 w 76"/>
              <a:gd name="T17" fmla="*/ 30 h 91"/>
              <a:gd name="T18" fmla="*/ 75 w 76"/>
              <a:gd name="T19" fmla="*/ 30 h 91"/>
              <a:gd name="T20" fmla="*/ 76 w 76"/>
              <a:gd name="T21" fmla="*/ 30 h 91"/>
              <a:gd name="T22" fmla="*/ 74 w 76"/>
              <a:gd name="T23" fmla="*/ 46 h 91"/>
              <a:gd name="T24" fmla="*/ 76 w 76"/>
              <a:gd name="T25" fmla="*/ 60 h 91"/>
              <a:gd name="T26" fmla="*/ 75 w 76"/>
              <a:gd name="T27" fmla="*/ 60 h 91"/>
              <a:gd name="T28" fmla="*/ 76 w 76"/>
              <a:gd name="T29" fmla="*/ 61 h 91"/>
              <a:gd name="T30" fmla="*/ 74 w 76"/>
              <a:gd name="T31" fmla="*/ 61 h 91"/>
              <a:gd name="T32" fmla="*/ 41 w 76"/>
              <a:gd name="T33" fmla="*/ 57 h 91"/>
              <a:gd name="T34" fmla="*/ 41 w 76"/>
              <a:gd name="T35" fmla="*/ 59 h 91"/>
              <a:gd name="T36" fmla="*/ 53 w 76"/>
              <a:gd name="T37" fmla="*/ 89 h 91"/>
              <a:gd name="T38" fmla="*/ 54 w 76"/>
              <a:gd name="T39" fmla="*/ 91 h 91"/>
              <a:gd name="T40" fmla="*/ 20 w 76"/>
              <a:gd name="T41" fmla="*/ 53 h 91"/>
              <a:gd name="T42" fmla="*/ 21 w 76"/>
              <a:gd name="T43" fmla="*/ 54 h 91"/>
              <a:gd name="T44" fmla="*/ 50 w 76"/>
              <a:gd name="T45" fmla="*/ 88 h 91"/>
              <a:gd name="T46" fmla="*/ 39 w 76"/>
              <a:gd name="T47" fmla="*/ 59 h 91"/>
              <a:gd name="T48" fmla="*/ 39 w 76"/>
              <a:gd name="T49" fmla="*/ 56 h 91"/>
              <a:gd name="T50" fmla="*/ 40 w 76"/>
              <a:gd name="T51" fmla="*/ 55 h 91"/>
              <a:gd name="T52" fmla="*/ 73 w 76"/>
              <a:gd name="T53" fmla="*/ 59 h 91"/>
              <a:gd name="T54" fmla="*/ 71 w 76"/>
              <a:gd name="T55" fmla="*/ 46 h 91"/>
              <a:gd name="T56" fmla="*/ 73 w 76"/>
              <a:gd name="T57" fmla="*/ 33 h 91"/>
              <a:gd name="T58" fmla="*/ 41 w 76"/>
              <a:gd name="T59" fmla="*/ 37 h 91"/>
              <a:gd name="T60" fmla="*/ 39 w 76"/>
              <a:gd name="T61" fmla="*/ 36 h 91"/>
              <a:gd name="T62" fmla="*/ 39 w 76"/>
              <a:gd name="T63" fmla="*/ 32 h 91"/>
              <a:gd name="T64" fmla="*/ 49 w 76"/>
              <a:gd name="T65" fmla="*/ 3 h 91"/>
              <a:gd name="T66" fmla="*/ 21 w 76"/>
              <a:gd name="T67" fmla="*/ 38 h 91"/>
              <a:gd name="T68" fmla="*/ 20 w 76"/>
              <a:gd name="T69" fmla="*/ 39 h 91"/>
              <a:gd name="T70" fmla="*/ 5 w 76"/>
              <a:gd name="T7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91">
                <a:moveTo>
                  <a:pt x="52" y="91"/>
                </a:moveTo>
                <a:cubicBezTo>
                  <a:pt x="37" y="90"/>
                  <a:pt x="22" y="72"/>
                  <a:pt x="19" y="55"/>
                </a:cubicBezTo>
                <a:cubicBezTo>
                  <a:pt x="19" y="55"/>
                  <a:pt x="19" y="55"/>
                  <a:pt x="19" y="55"/>
                </a:cubicBezTo>
                <a:cubicBezTo>
                  <a:pt x="12" y="53"/>
                  <a:pt x="6" y="50"/>
                  <a:pt x="2" y="47"/>
                </a:cubicBezTo>
                <a:cubicBezTo>
                  <a:pt x="2" y="47"/>
                  <a:pt x="2" y="47"/>
                  <a:pt x="2" y="47"/>
                </a:cubicBezTo>
                <a:cubicBezTo>
                  <a:pt x="0" y="46"/>
                  <a:pt x="0" y="46"/>
                  <a:pt x="0" y="46"/>
                </a:cubicBezTo>
                <a:cubicBezTo>
                  <a:pt x="2" y="45"/>
                  <a:pt x="2" y="45"/>
                  <a:pt x="2" y="45"/>
                </a:cubicBezTo>
                <a:cubicBezTo>
                  <a:pt x="6" y="41"/>
                  <a:pt x="12" y="39"/>
                  <a:pt x="19" y="37"/>
                </a:cubicBezTo>
                <a:cubicBezTo>
                  <a:pt x="19" y="37"/>
                  <a:pt x="19" y="37"/>
                  <a:pt x="19" y="37"/>
                </a:cubicBezTo>
                <a:cubicBezTo>
                  <a:pt x="22" y="20"/>
                  <a:pt x="36" y="1"/>
                  <a:pt x="51" y="0"/>
                </a:cubicBezTo>
                <a:cubicBezTo>
                  <a:pt x="51" y="0"/>
                  <a:pt x="51" y="0"/>
                  <a:pt x="51" y="0"/>
                </a:cubicBezTo>
                <a:cubicBezTo>
                  <a:pt x="54" y="0"/>
                  <a:pt x="54" y="0"/>
                  <a:pt x="54" y="0"/>
                </a:cubicBezTo>
                <a:cubicBezTo>
                  <a:pt x="52" y="2"/>
                  <a:pt x="52" y="2"/>
                  <a:pt x="52" y="2"/>
                </a:cubicBezTo>
                <a:cubicBezTo>
                  <a:pt x="49" y="8"/>
                  <a:pt x="41" y="22"/>
                  <a:pt x="41" y="32"/>
                </a:cubicBezTo>
                <a:cubicBezTo>
                  <a:pt x="41" y="32"/>
                  <a:pt x="41" y="32"/>
                  <a:pt x="41" y="32"/>
                </a:cubicBezTo>
                <a:cubicBezTo>
                  <a:pt x="41" y="33"/>
                  <a:pt x="42" y="34"/>
                  <a:pt x="42" y="34"/>
                </a:cubicBezTo>
                <a:cubicBezTo>
                  <a:pt x="42" y="34"/>
                  <a:pt x="42" y="34"/>
                  <a:pt x="42" y="34"/>
                </a:cubicBezTo>
                <a:cubicBezTo>
                  <a:pt x="49" y="33"/>
                  <a:pt x="68" y="30"/>
                  <a:pt x="74" y="30"/>
                </a:cubicBezTo>
                <a:cubicBezTo>
                  <a:pt x="74" y="30"/>
                  <a:pt x="74" y="30"/>
                  <a:pt x="74" y="30"/>
                </a:cubicBezTo>
                <a:cubicBezTo>
                  <a:pt x="74" y="30"/>
                  <a:pt x="74" y="30"/>
                  <a:pt x="75" y="30"/>
                </a:cubicBezTo>
                <a:cubicBezTo>
                  <a:pt x="75" y="30"/>
                  <a:pt x="75" y="30"/>
                  <a:pt x="75" y="30"/>
                </a:cubicBezTo>
                <a:cubicBezTo>
                  <a:pt x="76" y="30"/>
                  <a:pt x="76" y="30"/>
                  <a:pt x="76" y="30"/>
                </a:cubicBezTo>
                <a:cubicBezTo>
                  <a:pt x="76" y="32"/>
                  <a:pt x="76" y="32"/>
                  <a:pt x="76" y="32"/>
                </a:cubicBezTo>
                <a:cubicBezTo>
                  <a:pt x="74" y="36"/>
                  <a:pt x="74" y="41"/>
                  <a:pt x="74" y="46"/>
                </a:cubicBezTo>
                <a:cubicBezTo>
                  <a:pt x="74" y="46"/>
                  <a:pt x="74" y="46"/>
                  <a:pt x="74" y="46"/>
                </a:cubicBezTo>
                <a:cubicBezTo>
                  <a:pt x="74" y="51"/>
                  <a:pt x="74" y="56"/>
                  <a:pt x="76" y="60"/>
                </a:cubicBezTo>
                <a:cubicBezTo>
                  <a:pt x="76" y="60"/>
                  <a:pt x="76" y="60"/>
                  <a:pt x="76" y="60"/>
                </a:cubicBezTo>
                <a:cubicBezTo>
                  <a:pt x="75" y="60"/>
                  <a:pt x="75" y="60"/>
                  <a:pt x="75" y="60"/>
                </a:cubicBezTo>
                <a:cubicBezTo>
                  <a:pt x="76" y="60"/>
                  <a:pt x="76" y="60"/>
                  <a:pt x="76" y="60"/>
                </a:cubicBezTo>
                <a:cubicBezTo>
                  <a:pt x="76" y="61"/>
                  <a:pt x="76" y="61"/>
                  <a:pt x="76" y="61"/>
                </a:cubicBezTo>
                <a:cubicBezTo>
                  <a:pt x="75" y="61"/>
                  <a:pt x="75" y="61"/>
                  <a:pt x="75" y="61"/>
                </a:cubicBezTo>
                <a:cubicBezTo>
                  <a:pt x="74" y="61"/>
                  <a:pt x="74" y="61"/>
                  <a:pt x="74" y="61"/>
                </a:cubicBezTo>
                <a:cubicBezTo>
                  <a:pt x="74" y="61"/>
                  <a:pt x="74" y="61"/>
                  <a:pt x="74" y="61"/>
                </a:cubicBezTo>
                <a:cubicBezTo>
                  <a:pt x="68" y="61"/>
                  <a:pt x="49" y="58"/>
                  <a:pt x="41" y="57"/>
                </a:cubicBezTo>
                <a:cubicBezTo>
                  <a:pt x="41" y="57"/>
                  <a:pt x="41" y="57"/>
                  <a:pt x="41" y="57"/>
                </a:cubicBezTo>
                <a:cubicBezTo>
                  <a:pt x="41" y="58"/>
                  <a:pt x="41" y="58"/>
                  <a:pt x="41" y="59"/>
                </a:cubicBezTo>
                <a:cubicBezTo>
                  <a:pt x="41" y="59"/>
                  <a:pt x="41" y="59"/>
                  <a:pt x="41" y="59"/>
                </a:cubicBezTo>
                <a:cubicBezTo>
                  <a:pt x="41" y="69"/>
                  <a:pt x="50" y="83"/>
                  <a:pt x="53" y="89"/>
                </a:cubicBezTo>
                <a:cubicBezTo>
                  <a:pt x="53" y="89"/>
                  <a:pt x="53" y="89"/>
                  <a:pt x="53" y="89"/>
                </a:cubicBezTo>
                <a:cubicBezTo>
                  <a:pt x="54" y="91"/>
                  <a:pt x="54" y="91"/>
                  <a:pt x="54" y="91"/>
                </a:cubicBezTo>
                <a:cubicBezTo>
                  <a:pt x="52" y="91"/>
                  <a:pt x="52" y="91"/>
                  <a:pt x="52" y="91"/>
                </a:cubicBezTo>
                <a:close/>
                <a:moveTo>
                  <a:pt x="20" y="53"/>
                </a:moveTo>
                <a:cubicBezTo>
                  <a:pt x="21" y="53"/>
                  <a:pt x="21" y="53"/>
                  <a:pt x="21" y="53"/>
                </a:cubicBezTo>
                <a:cubicBezTo>
                  <a:pt x="21" y="54"/>
                  <a:pt x="21" y="54"/>
                  <a:pt x="21" y="54"/>
                </a:cubicBezTo>
                <a:cubicBezTo>
                  <a:pt x="24" y="69"/>
                  <a:pt x="37" y="85"/>
                  <a:pt x="50" y="88"/>
                </a:cubicBezTo>
                <a:cubicBezTo>
                  <a:pt x="50" y="88"/>
                  <a:pt x="50" y="88"/>
                  <a:pt x="50" y="88"/>
                </a:cubicBezTo>
                <a:cubicBezTo>
                  <a:pt x="46" y="81"/>
                  <a:pt x="39" y="69"/>
                  <a:pt x="39" y="59"/>
                </a:cubicBezTo>
                <a:cubicBezTo>
                  <a:pt x="39" y="59"/>
                  <a:pt x="39" y="59"/>
                  <a:pt x="39" y="59"/>
                </a:cubicBezTo>
                <a:cubicBezTo>
                  <a:pt x="39" y="58"/>
                  <a:pt x="39" y="57"/>
                  <a:pt x="39" y="56"/>
                </a:cubicBezTo>
                <a:cubicBezTo>
                  <a:pt x="39" y="56"/>
                  <a:pt x="39" y="56"/>
                  <a:pt x="39" y="56"/>
                </a:cubicBezTo>
                <a:cubicBezTo>
                  <a:pt x="39" y="54"/>
                  <a:pt x="39" y="54"/>
                  <a:pt x="39" y="54"/>
                </a:cubicBezTo>
                <a:cubicBezTo>
                  <a:pt x="40" y="55"/>
                  <a:pt x="40" y="55"/>
                  <a:pt x="40" y="55"/>
                </a:cubicBezTo>
                <a:cubicBezTo>
                  <a:pt x="46" y="56"/>
                  <a:pt x="66" y="59"/>
                  <a:pt x="73" y="59"/>
                </a:cubicBezTo>
                <a:cubicBezTo>
                  <a:pt x="73" y="59"/>
                  <a:pt x="73" y="59"/>
                  <a:pt x="73" y="59"/>
                </a:cubicBezTo>
                <a:cubicBezTo>
                  <a:pt x="72" y="55"/>
                  <a:pt x="71" y="50"/>
                  <a:pt x="71" y="46"/>
                </a:cubicBezTo>
                <a:cubicBezTo>
                  <a:pt x="71" y="46"/>
                  <a:pt x="71" y="46"/>
                  <a:pt x="71" y="46"/>
                </a:cubicBezTo>
                <a:cubicBezTo>
                  <a:pt x="71" y="41"/>
                  <a:pt x="72" y="37"/>
                  <a:pt x="73" y="33"/>
                </a:cubicBezTo>
                <a:cubicBezTo>
                  <a:pt x="73" y="33"/>
                  <a:pt x="73" y="33"/>
                  <a:pt x="73" y="33"/>
                </a:cubicBezTo>
                <a:cubicBezTo>
                  <a:pt x="66" y="33"/>
                  <a:pt x="47" y="36"/>
                  <a:pt x="41" y="37"/>
                </a:cubicBezTo>
                <a:cubicBezTo>
                  <a:pt x="41" y="37"/>
                  <a:pt x="41" y="37"/>
                  <a:pt x="41" y="37"/>
                </a:cubicBezTo>
                <a:cubicBezTo>
                  <a:pt x="40" y="37"/>
                  <a:pt x="40" y="37"/>
                  <a:pt x="40" y="37"/>
                </a:cubicBezTo>
                <a:cubicBezTo>
                  <a:pt x="39" y="36"/>
                  <a:pt x="39" y="36"/>
                  <a:pt x="39" y="36"/>
                </a:cubicBezTo>
                <a:cubicBezTo>
                  <a:pt x="39" y="35"/>
                  <a:pt x="39" y="33"/>
                  <a:pt x="39" y="32"/>
                </a:cubicBezTo>
                <a:cubicBezTo>
                  <a:pt x="39" y="32"/>
                  <a:pt x="39" y="32"/>
                  <a:pt x="39" y="32"/>
                </a:cubicBezTo>
                <a:cubicBezTo>
                  <a:pt x="39" y="22"/>
                  <a:pt x="45" y="10"/>
                  <a:pt x="49" y="3"/>
                </a:cubicBezTo>
                <a:cubicBezTo>
                  <a:pt x="49" y="3"/>
                  <a:pt x="49" y="3"/>
                  <a:pt x="49" y="3"/>
                </a:cubicBezTo>
                <a:cubicBezTo>
                  <a:pt x="36" y="5"/>
                  <a:pt x="23" y="23"/>
                  <a:pt x="21" y="38"/>
                </a:cubicBezTo>
                <a:cubicBezTo>
                  <a:pt x="21" y="38"/>
                  <a:pt x="21" y="38"/>
                  <a:pt x="21" y="38"/>
                </a:cubicBezTo>
                <a:cubicBezTo>
                  <a:pt x="21" y="39"/>
                  <a:pt x="21" y="39"/>
                  <a:pt x="21" y="39"/>
                </a:cubicBezTo>
                <a:cubicBezTo>
                  <a:pt x="20" y="39"/>
                  <a:pt x="20" y="39"/>
                  <a:pt x="20" y="39"/>
                </a:cubicBezTo>
                <a:cubicBezTo>
                  <a:pt x="14" y="41"/>
                  <a:pt x="9" y="43"/>
                  <a:pt x="5" y="46"/>
                </a:cubicBezTo>
                <a:cubicBezTo>
                  <a:pt x="5" y="46"/>
                  <a:pt x="5" y="46"/>
                  <a:pt x="5" y="46"/>
                </a:cubicBezTo>
                <a:cubicBezTo>
                  <a:pt x="9" y="49"/>
                  <a:pt x="14" y="51"/>
                  <a:pt x="20" y="53"/>
                </a:cubicBezTo>
                <a:close/>
              </a:path>
            </a:pathLst>
          </a:cu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lt1"/>
              </a:solidFill>
            </a:endParaRPr>
          </a:p>
        </p:txBody>
      </p:sp>
      <p:sp>
        <p:nvSpPr>
          <p:cNvPr id="16" name="Freeform 16"/>
          <p:cNvSpPr>
            <a:spLocks noEditPoints="1"/>
          </p:cNvSpPr>
          <p:nvPr/>
        </p:nvSpPr>
        <p:spPr bwMode="auto">
          <a:xfrm rot="584553">
            <a:off x="6921656" y="2121309"/>
            <a:ext cx="329045" cy="395273"/>
          </a:xfrm>
          <a:custGeom>
            <a:avLst/>
            <a:gdLst>
              <a:gd name="T0" fmla="*/ 19 w 76"/>
              <a:gd name="T1" fmla="*/ 55 h 91"/>
              <a:gd name="T2" fmla="*/ 2 w 76"/>
              <a:gd name="T3" fmla="*/ 47 h 91"/>
              <a:gd name="T4" fmla="*/ 0 w 76"/>
              <a:gd name="T5" fmla="*/ 46 h 91"/>
              <a:gd name="T6" fmla="*/ 19 w 76"/>
              <a:gd name="T7" fmla="*/ 37 h 91"/>
              <a:gd name="T8" fmla="*/ 51 w 76"/>
              <a:gd name="T9" fmla="*/ 0 h 91"/>
              <a:gd name="T10" fmla="*/ 54 w 76"/>
              <a:gd name="T11" fmla="*/ 0 h 91"/>
              <a:gd name="T12" fmla="*/ 41 w 76"/>
              <a:gd name="T13" fmla="*/ 32 h 91"/>
              <a:gd name="T14" fmla="*/ 42 w 76"/>
              <a:gd name="T15" fmla="*/ 34 h 91"/>
              <a:gd name="T16" fmla="*/ 74 w 76"/>
              <a:gd name="T17" fmla="*/ 30 h 91"/>
              <a:gd name="T18" fmla="*/ 75 w 76"/>
              <a:gd name="T19" fmla="*/ 30 h 91"/>
              <a:gd name="T20" fmla="*/ 76 w 76"/>
              <a:gd name="T21" fmla="*/ 30 h 91"/>
              <a:gd name="T22" fmla="*/ 74 w 76"/>
              <a:gd name="T23" fmla="*/ 46 h 91"/>
              <a:gd name="T24" fmla="*/ 76 w 76"/>
              <a:gd name="T25" fmla="*/ 60 h 91"/>
              <a:gd name="T26" fmla="*/ 75 w 76"/>
              <a:gd name="T27" fmla="*/ 60 h 91"/>
              <a:gd name="T28" fmla="*/ 76 w 76"/>
              <a:gd name="T29" fmla="*/ 61 h 91"/>
              <a:gd name="T30" fmla="*/ 74 w 76"/>
              <a:gd name="T31" fmla="*/ 61 h 91"/>
              <a:gd name="T32" fmla="*/ 41 w 76"/>
              <a:gd name="T33" fmla="*/ 57 h 91"/>
              <a:gd name="T34" fmla="*/ 41 w 76"/>
              <a:gd name="T35" fmla="*/ 59 h 91"/>
              <a:gd name="T36" fmla="*/ 53 w 76"/>
              <a:gd name="T37" fmla="*/ 89 h 91"/>
              <a:gd name="T38" fmla="*/ 54 w 76"/>
              <a:gd name="T39" fmla="*/ 91 h 91"/>
              <a:gd name="T40" fmla="*/ 20 w 76"/>
              <a:gd name="T41" fmla="*/ 53 h 91"/>
              <a:gd name="T42" fmla="*/ 21 w 76"/>
              <a:gd name="T43" fmla="*/ 54 h 91"/>
              <a:gd name="T44" fmla="*/ 50 w 76"/>
              <a:gd name="T45" fmla="*/ 88 h 91"/>
              <a:gd name="T46" fmla="*/ 39 w 76"/>
              <a:gd name="T47" fmla="*/ 59 h 91"/>
              <a:gd name="T48" fmla="*/ 39 w 76"/>
              <a:gd name="T49" fmla="*/ 56 h 91"/>
              <a:gd name="T50" fmla="*/ 40 w 76"/>
              <a:gd name="T51" fmla="*/ 55 h 91"/>
              <a:gd name="T52" fmla="*/ 73 w 76"/>
              <a:gd name="T53" fmla="*/ 59 h 91"/>
              <a:gd name="T54" fmla="*/ 71 w 76"/>
              <a:gd name="T55" fmla="*/ 46 h 91"/>
              <a:gd name="T56" fmla="*/ 73 w 76"/>
              <a:gd name="T57" fmla="*/ 33 h 91"/>
              <a:gd name="T58" fmla="*/ 41 w 76"/>
              <a:gd name="T59" fmla="*/ 37 h 91"/>
              <a:gd name="T60" fmla="*/ 39 w 76"/>
              <a:gd name="T61" fmla="*/ 36 h 91"/>
              <a:gd name="T62" fmla="*/ 39 w 76"/>
              <a:gd name="T63" fmla="*/ 32 h 91"/>
              <a:gd name="T64" fmla="*/ 49 w 76"/>
              <a:gd name="T65" fmla="*/ 3 h 91"/>
              <a:gd name="T66" fmla="*/ 21 w 76"/>
              <a:gd name="T67" fmla="*/ 38 h 91"/>
              <a:gd name="T68" fmla="*/ 20 w 76"/>
              <a:gd name="T69" fmla="*/ 39 h 91"/>
              <a:gd name="T70" fmla="*/ 5 w 76"/>
              <a:gd name="T7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91">
                <a:moveTo>
                  <a:pt x="52" y="91"/>
                </a:moveTo>
                <a:cubicBezTo>
                  <a:pt x="37" y="90"/>
                  <a:pt x="22" y="72"/>
                  <a:pt x="19" y="55"/>
                </a:cubicBezTo>
                <a:cubicBezTo>
                  <a:pt x="19" y="55"/>
                  <a:pt x="19" y="55"/>
                  <a:pt x="19" y="55"/>
                </a:cubicBezTo>
                <a:cubicBezTo>
                  <a:pt x="12" y="53"/>
                  <a:pt x="6" y="50"/>
                  <a:pt x="2" y="47"/>
                </a:cubicBezTo>
                <a:cubicBezTo>
                  <a:pt x="2" y="47"/>
                  <a:pt x="2" y="47"/>
                  <a:pt x="2" y="47"/>
                </a:cubicBezTo>
                <a:cubicBezTo>
                  <a:pt x="0" y="46"/>
                  <a:pt x="0" y="46"/>
                  <a:pt x="0" y="46"/>
                </a:cubicBezTo>
                <a:cubicBezTo>
                  <a:pt x="2" y="45"/>
                  <a:pt x="2" y="45"/>
                  <a:pt x="2" y="45"/>
                </a:cubicBezTo>
                <a:cubicBezTo>
                  <a:pt x="6" y="41"/>
                  <a:pt x="12" y="39"/>
                  <a:pt x="19" y="37"/>
                </a:cubicBezTo>
                <a:cubicBezTo>
                  <a:pt x="19" y="37"/>
                  <a:pt x="19" y="37"/>
                  <a:pt x="19" y="37"/>
                </a:cubicBezTo>
                <a:cubicBezTo>
                  <a:pt x="22" y="20"/>
                  <a:pt x="36" y="1"/>
                  <a:pt x="51" y="0"/>
                </a:cubicBezTo>
                <a:cubicBezTo>
                  <a:pt x="51" y="0"/>
                  <a:pt x="51" y="0"/>
                  <a:pt x="51" y="0"/>
                </a:cubicBezTo>
                <a:cubicBezTo>
                  <a:pt x="54" y="0"/>
                  <a:pt x="54" y="0"/>
                  <a:pt x="54" y="0"/>
                </a:cubicBezTo>
                <a:cubicBezTo>
                  <a:pt x="52" y="2"/>
                  <a:pt x="52" y="2"/>
                  <a:pt x="52" y="2"/>
                </a:cubicBezTo>
                <a:cubicBezTo>
                  <a:pt x="49" y="8"/>
                  <a:pt x="41" y="22"/>
                  <a:pt x="41" y="32"/>
                </a:cubicBezTo>
                <a:cubicBezTo>
                  <a:pt x="41" y="32"/>
                  <a:pt x="41" y="32"/>
                  <a:pt x="41" y="32"/>
                </a:cubicBezTo>
                <a:cubicBezTo>
                  <a:pt x="41" y="33"/>
                  <a:pt x="42" y="34"/>
                  <a:pt x="42" y="34"/>
                </a:cubicBezTo>
                <a:cubicBezTo>
                  <a:pt x="42" y="34"/>
                  <a:pt x="42" y="34"/>
                  <a:pt x="42" y="34"/>
                </a:cubicBezTo>
                <a:cubicBezTo>
                  <a:pt x="49" y="33"/>
                  <a:pt x="68" y="30"/>
                  <a:pt x="74" y="30"/>
                </a:cubicBezTo>
                <a:cubicBezTo>
                  <a:pt x="74" y="30"/>
                  <a:pt x="74" y="30"/>
                  <a:pt x="74" y="30"/>
                </a:cubicBezTo>
                <a:cubicBezTo>
                  <a:pt x="74" y="30"/>
                  <a:pt x="74" y="30"/>
                  <a:pt x="75" y="30"/>
                </a:cubicBezTo>
                <a:cubicBezTo>
                  <a:pt x="75" y="30"/>
                  <a:pt x="75" y="30"/>
                  <a:pt x="75" y="30"/>
                </a:cubicBezTo>
                <a:cubicBezTo>
                  <a:pt x="76" y="30"/>
                  <a:pt x="76" y="30"/>
                  <a:pt x="76" y="30"/>
                </a:cubicBezTo>
                <a:cubicBezTo>
                  <a:pt x="76" y="32"/>
                  <a:pt x="76" y="32"/>
                  <a:pt x="76" y="32"/>
                </a:cubicBezTo>
                <a:cubicBezTo>
                  <a:pt x="74" y="36"/>
                  <a:pt x="74" y="41"/>
                  <a:pt x="74" y="46"/>
                </a:cubicBezTo>
                <a:cubicBezTo>
                  <a:pt x="74" y="46"/>
                  <a:pt x="74" y="46"/>
                  <a:pt x="74" y="46"/>
                </a:cubicBezTo>
                <a:cubicBezTo>
                  <a:pt x="74" y="51"/>
                  <a:pt x="74" y="56"/>
                  <a:pt x="76" y="60"/>
                </a:cubicBezTo>
                <a:cubicBezTo>
                  <a:pt x="76" y="60"/>
                  <a:pt x="76" y="60"/>
                  <a:pt x="76" y="60"/>
                </a:cubicBezTo>
                <a:cubicBezTo>
                  <a:pt x="75" y="60"/>
                  <a:pt x="75" y="60"/>
                  <a:pt x="75" y="60"/>
                </a:cubicBezTo>
                <a:cubicBezTo>
                  <a:pt x="76" y="60"/>
                  <a:pt x="76" y="60"/>
                  <a:pt x="76" y="60"/>
                </a:cubicBezTo>
                <a:cubicBezTo>
                  <a:pt x="76" y="61"/>
                  <a:pt x="76" y="61"/>
                  <a:pt x="76" y="61"/>
                </a:cubicBezTo>
                <a:cubicBezTo>
                  <a:pt x="75" y="61"/>
                  <a:pt x="75" y="61"/>
                  <a:pt x="75" y="61"/>
                </a:cubicBezTo>
                <a:cubicBezTo>
                  <a:pt x="74" y="61"/>
                  <a:pt x="74" y="61"/>
                  <a:pt x="74" y="61"/>
                </a:cubicBezTo>
                <a:cubicBezTo>
                  <a:pt x="74" y="61"/>
                  <a:pt x="74" y="61"/>
                  <a:pt x="74" y="61"/>
                </a:cubicBezTo>
                <a:cubicBezTo>
                  <a:pt x="68" y="61"/>
                  <a:pt x="49" y="58"/>
                  <a:pt x="41" y="57"/>
                </a:cubicBezTo>
                <a:cubicBezTo>
                  <a:pt x="41" y="57"/>
                  <a:pt x="41" y="57"/>
                  <a:pt x="41" y="57"/>
                </a:cubicBezTo>
                <a:cubicBezTo>
                  <a:pt x="41" y="58"/>
                  <a:pt x="41" y="58"/>
                  <a:pt x="41" y="59"/>
                </a:cubicBezTo>
                <a:cubicBezTo>
                  <a:pt x="41" y="59"/>
                  <a:pt x="41" y="59"/>
                  <a:pt x="41" y="59"/>
                </a:cubicBezTo>
                <a:cubicBezTo>
                  <a:pt x="41" y="69"/>
                  <a:pt x="50" y="83"/>
                  <a:pt x="53" y="89"/>
                </a:cubicBezTo>
                <a:cubicBezTo>
                  <a:pt x="53" y="89"/>
                  <a:pt x="53" y="89"/>
                  <a:pt x="53" y="89"/>
                </a:cubicBezTo>
                <a:cubicBezTo>
                  <a:pt x="54" y="91"/>
                  <a:pt x="54" y="91"/>
                  <a:pt x="54" y="91"/>
                </a:cubicBezTo>
                <a:cubicBezTo>
                  <a:pt x="52" y="91"/>
                  <a:pt x="52" y="91"/>
                  <a:pt x="52" y="91"/>
                </a:cubicBezTo>
                <a:close/>
                <a:moveTo>
                  <a:pt x="20" y="53"/>
                </a:moveTo>
                <a:cubicBezTo>
                  <a:pt x="21" y="53"/>
                  <a:pt x="21" y="53"/>
                  <a:pt x="21" y="53"/>
                </a:cubicBezTo>
                <a:cubicBezTo>
                  <a:pt x="21" y="54"/>
                  <a:pt x="21" y="54"/>
                  <a:pt x="21" y="54"/>
                </a:cubicBezTo>
                <a:cubicBezTo>
                  <a:pt x="24" y="69"/>
                  <a:pt x="37" y="85"/>
                  <a:pt x="50" y="88"/>
                </a:cubicBezTo>
                <a:cubicBezTo>
                  <a:pt x="50" y="88"/>
                  <a:pt x="50" y="88"/>
                  <a:pt x="50" y="88"/>
                </a:cubicBezTo>
                <a:cubicBezTo>
                  <a:pt x="46" y="81"/>
                  <a:pt x="39" y="69"/>
                  <a:pt x="39" y="59"/>
                </a:cubicBezTo>
                <a:cubicBezTo>
                  <a:pt x="39" y="59"/>
                  <a:pt x="39" y="59"/>
                  <a:pt x="39" y="59"/>
                </a:cubicBezTo>
                <a:cubicBezTo>
                  <a:pt x="39" y="58"/>
                  <a:pt x="39" y="57"/>
                  <a:pt x="39" y="56"/>
                </a:cubicBezTo>
                <a:cubicBezTo>
                  <a:pt x="39" y="56"/>
                  <a:pt x="39" y="56"/>
                  <a:pt x="39" y="56"/>
                </a:cubicBezTo>
                <a:cubicBezTo>
                  <a:pt x="39" y="54"/>
                  <a:pt x="39" y="54"/>
                  <a:pt x="39" y="54"/>
                </a:cubicBezTo>
                <a:cubicBezTo>
                  <a:pt x="40" y="55"/>
                  <a:pt x="40" y="55"/>
                  <a:pt x="40" y="55"/>
                </a:cubicBezTo>
                <a:cubicBezTo>
                  <a:pt x="46" y="56"/>
                  <a:pt x="66" y="59"/>
                  <a:pt x="73" y="59"/>
                </a:cubicBezTo>
                <a:cubicBezTo>
                  <a:pt x="73" y="59"/>
                  <a:pt x="73" y="59"/>
                  <a:pt x="73" y="59"/>
                </a:cubicBezTo>
                <a:cubicBezTo>
                  <a:pt x="72" y="55"/>
                  <a:pt x="71" y="50"/>
                  <a:pt x="71" y="46"/>
                </a:cubicBezTo>
                <a:cubicBezTo>
                  <a:pt x="71" y="46"/>
                  <a:pt x="71" y="46"/>
                  <a:pt x="71" y="46"/>
                </a:cubicBezTo>
                <a:cubicBezTo>
                  <a:pt x="71" y="41"/>
                  <a:pt x="72" y="37"/>
                  <a:pt x="73" y="33"/>
                </a:cubicBezTo>
                <a:cubicBezTo>
                  <a:pt x="73" y="33"/>
                  <a:pt x="73" y="33"/>
                  <a:pt x="73" y="33"/>
                </a:cubicBezTo>
                <a:cubicBezTo>
                  <a:pt x="66" y="33"/>
                  <a:pt x="47" y="36"/>
                  <a:pt x="41" y="37"/>
                </a:cubicBezTo>
                <a:cubicBezTo>
                  <a:pt x="41" y="37"/>
                  <a:pt x="41" y="37"/>
                  <a:pt x="41" y="37"/>
                </a:cubicBezTo>
                <a:cubicBezTo>
                  <a:pt x="40" y="37"/>
                  <a:pt x="40" y="37"/>
                  <a:pt x="40" y="37"/>
                </a:cubicBezTo>
                <a:cubicBezTo>
                  <a:pt x="39" y="36"/>
                  <a:pt x="39" y="36"/>
                  <a:pt x="39" y="36"/>
                </a:cubicBezTo>
                <a:cubicBezTo>
                  <a:pt x="39" y="35"/>
                  <a:pt x="39" y="33"/>
                  <a:pt x="39" y="32"/>
                </a:cubicBezTo>
                <a:cubicBezTo>
                  <a:pt x="39" y="32"/>
                  <a:pt x="39" y="32"/>
                  <a:pt x="39" y="32"/>
                </a:cubicBezTo>
                <a:cubicBezTo>
                  <a:pt x="39" y="22"/>
                  <a:pt x="45" y="10"/>
                  <a:pt x="49" y="3"/>
                </a:cubicBezTo>
                <a:cubicBezTo>
                  <a:pt x="49" y="3"/>
                  <a:pt x="49" y="3"/>
                  <a:pt x="49" y="3"/>
                </a:cubicBezTo>
                <a:cubicBezTo>
                  <a:pt x="36" y="5"/>
                  <a:pt x="23" y="23"/>
                  <a:pt x="21" y="38"/>
                </a:cubicBezTo>
                <a:cubicBezTo>
                  <a:pt x="21" y="38"/>
                  <a:pt x="21" y="38"/>
                  <a:pt x="21" y="38"/>
                </a:cubicBezTo>
                <a:cubicBezTo>
                  <a:pt x="21" y="39"/>
                  <a:pt x="21" y="39"/>
                  <a:pt x="21" y="39"/>
                </a:cubicBezTo>
                <a:cubicBezTo>
                  <a:pt x="20" y="39"/>
                  <a:pt x="20" y="39"/>
                  <a:pt x="20" y="39"/>
                </a:cubicBezTo>
                <a:cubicBezTo>
                  <a:pt x="14" y="41"/>
                  <a:pt x="9" y="43"/>
                  <a:pt x="5" y="46"/>
                </a:cubicBezTo>
                <a:cubicBezTo>
                  <a:pt x="5" y="46"/>
                  <a:pt x="5" y="46"/>
                  <a:pt x="5" y="46"/>
                </a:cubicBezTo>
                <a:cubicBezTo>
                  <a:pt x="9" y="49"/>
                  <a:pt x="14" y="51"/>
                  <a:pt x="20" y="53"/>
                </a:cubicBezTo>
                <a:close/>
              </a:path>
            </a:pathLst>
          </a:custGeom>
          <a:no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lt1"/>
              </a:solidFill>
            </a:endParaRPr>
          </a:p>
        </p:txBody>
      </p:sp>
      <p:grpSp>
        <p:nvGrpSpPr>
          <p:cNvPr id="17" name="组合 16"/>
          <p:cNvGrpSpPr/>
          <p:nvPr/>
        </p:nvGrpSpPr>
        <p:grpSpPr>
          <a:xfrm>
            <a:off x="2850992" y="2786867"/>
            <a:ext cx="932180" cy="1054101"/>
            <a:chOff x="2387669" y="1429930"/>
            <a:chExt cx="699226" cy="790576"/>
          </a:xfrm>
        </p:grpSpPr>
        <p:grpSp>
          <p:nvGrpSpPr>
            <p:cNvPr id="18" name="组合 17"/>
            <p:cNvGrpSpPr/>
            <p:nvPr/>
          </p:nvGrpSpPr>
          <p:grpSpPr>
            <a:xfrm>
              <a:off x="2411760" y="1490614"/>
              <a:ext cx="648072" cy="648072"/>
              <a:chOff x="1907704" y="1131590"/>
              <a:chExt cx="1008112" cy="1008112"/>
            </a:xfrm>
          </p:grpSpPr>
          <p:sp>
            <p:nvSpPr>
              <p:cNvPr id="20" name="矩形 19"/>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21" name="直接连接符 20"/>
              <p:cNvCxnSpPr>
                <a:stCxn id="20" idx="1"/>
                <a:endCxn id="20"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0"/>
                <a:endCxn id="20"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2387669" y="1429930"/>
              <a:ext cx="699226"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研</a:t>
              </a:r>
              <a:endParaRPr lang="zh-CN" altLang="en-US" sz="5900" dirty="0">
                <a:solidFill>
                  <a:schemeClr val="bg1">
                    <a:alpha val="79000"/>
                  </a:schemeClr>
                </a:solidFill>
                <a:latin typeface="+mj-ea"/>
                <a:ea typeface="+mj-ea"/>
              </a:endParaRPr>
            </a:p>
          </p:txBody>
        </p:sp>
      </p:grpSp>
      <p:grpSp>
        <p:nvGrpSpPr>
          <p:cNvPr id="23" name="组合 22"/>
          <p:cNvGrpSpPr/>
          <p:nvPr/>
        </p:nvGrpSpPr>
        <p:grpSpPr>
          <a:xfrm>
            <a:off x="3870891" y="2786867"/>
            <a:ext cx="932181" cy="1054101"/>
            <a:chOff x="3136593" y="1429930"/>
            <a:chExt cx="699227" cy="790576"/>
          </a:xfrm>
        </p:grpSpPr>
        <p:grpSp>
          <p:nvGrpSpPr>
            <p:cNvPr id="24" name="组合 23"/>
            <p:cNvGrpSpPr/>
            <p:nvPr/>
          </p:nvGrpSpPr>
          <p:grpSpPr>
            <a:xfrm>
              <a:off x="3160683" y="1490614"/>
              <a:ext cx="648072" cy="648072"/>
              <a:chOff x="1907704" y="1131590"/>
              <a:chExt cx="1008112" cy="1008112"/>
            </a:xfrm>
          </p:grpSpPr>
          <p:sp>
            <p:nvSpPr>
              <p:cNvPr id="26" name="矩形 25"/>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27" name="直接连接符 26"/>
              <p:cNvCxnSpPr>
                <a:stCxn id="26" idx="1"/>
                <a:endCxn id="26"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0"/>
                <a:endCxn id="26"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3136593" y="1429930"/>
              <a:ext cx="699227"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究</a:t>
              </a:r>
              <a:endParaRPr lang="zh-CN" altLang="en-US" sz="5900" dirty="0">
                <a:solidFill>
                  <a:schemeClr val="bg1">
                    <a:alpha val="79000"/>
                  </a:schemeClr>
                </a:solidFill>
                <a:latin typeface="+mj-ea"/>
                <a:ea typeface="+mj-ea"/>
              </a:endParaRPr>
            </a:p>
          </p:txBody>
        </p:sp>
      </p:grpSp>
      <p:grpSp>
        <p:nvGrpSpPr>
          <p:cNvPr id="29" name="组合 28"/>
          <p:cNvGrpSpPr/>
          <p:nvPr/>
        </p:nvGrpSpPr>
        <p:grpSpPr>
          <a:xfrm>
            <a:off x="5905616" y="2786867"/>
            <a:ext cx="932180" cy="1054101"/>
            <a:chOff x="3915721" y="1429930"/>
            <a:chExt cx="699225" cy="790576"/>
          </a:xfrm>
        </p:grpSpPr>
        <p:grpSp>
          <p:nvGrpSpPr>
            <p:cNvPr id="30" name="组合 29"/>
            <p:cNvGrpSpPr/>
            <p:nvPr/>
          </p:nvGrpSpPr>
          <p:grpSpPr>
            <a:xfrm>
              <a:off x="3939813" y="1490614"/>
              <a:ext cx="648072" cy="648072"/>
              <a:chOff x="1907704" y="1131590"/>
              <a:chExt cx="1008112" cy="1008112"/>
            </a:xfrm>
          </p:grpSpPr>
          <p:sp>
            <p:nvSpPr>
              <p:cNvPr id="32" name="矩形 31"/>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33" name="直接连接符 32"/>
              <p:cNvCxnSpPr>
                <a:stCxn id="32" idx="1"/>
                <a:endCxn id="32"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0"/>
                <a:endCxn id="32"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3915721"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sym typeface="+mn-ea"/>
                </a:rPr>
                <a:t>法</a:t>
              </a:r>
              <a:endParaRPr lang="zh-CN" altLang="en-US" sz="5900" dirty="0">
                <a:solidFill>
                  <a:schemeClr val="bg1">
                    <a:alpha val="79000"/>
                  </a:schemeClr>
                </a:solidFill>
                <a:latin typeface="+mj-ea"/>
                <a:ea typeface="+mj-ea"/>
              </a:endParaRPr>
            </a:p>
          </p:txBody>
        </p:sp>
      </p:grpSp>
      <p:grpSp>
        <p:nvGrpSpPr>
          <p:cNvPr id="35" name="组合 34"/>
          <p:cNvGrpSpPr/>
          <p:nvPr/>
        </p:nvGrpSpPr>
        <p:grpSpPr>
          <a:xfrm>
            <a:off x="6891228" y="2786867"/>
            <a:ext cx="932180" cy="1054101"/>
            <a:chOff x="4679732" y="1429930"/>
            <a:chExt cx="699225" cy="790576"/>
          </a:xfrm>
        </p:grpSpPr>
        <p:grpSp>
          <p:nvGrpSpPr>
            <p:cNvPr id="36" name="组合 35"/>
            <p:cNvGrpSpPr/>
            <p:nvPr/>
          </p:nvGrpSpPr>
          <p:grpSpPr>
            <a:xfrm>
              <a:off x="4703824" y="1490614"/>
              <a:ext cx="648072" cy="648072"/>
              <a:chOff x="1907704" y="1131590"/>
              <a:chExt cx="1008112" cy="1008112"/>
            </a:xfrm>
          </p:grpSpPr>
          <p:sp>
            <p:nvSpPr>
              <p:cNvPr id="38" name="矩形 37"/>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39" name="直接连接符 38"/>
              <p:cNvCxnSpPr>
                <a:stCxn id="38" idx="1"/>
                <a:endCxn id="38"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0"/>
                <a:endCxn id="38"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4679732"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及</a:t>
              </a:r>
              <a:endParaRPr lang="zh-CN" altLang="en-US" sz="5900" dirty="0">
                <a:solidFill>
                  <a:schemeClr val="bg1">
                    <a:alpha val="79000"/>
                  </a:schemeClr>
                </a:solidFill>
                <a:latin typeface="+mj-ea"/>
                <a:ea typeface="+mj-ea"/>
              </a:endParaRPr>
            </a:p>
          </p:txBody>
        </p:sp>
      </p:grpSp>
      <p:grpSp>
        <p:nvGrpSpPr>
          <p:cNvPr id="41" name="组合 40"/>
          <p:cNvGrpSpPr/>
          <p:nvPr/>
        </p:nvGrpSpPr>
        <p:grpSpPr>
          <a:xfrm>
            <a:off x="7910498" y="2786867"/>
            <a:ext cx="932180" cy="1054101"/>
            <a:chOff x="5414733" y="1429930"/>
            <a:chExt cx="699225" cy="790576"/>
          </a:xfrm>
        </p:grpSpPr>
        <p:grpSp>
          <p:nvGrpSpPr>
            <p:cNvPr id="42" name="组合 41"/>
            <p:cNvGrpSpPr/>
            <p:nvPr/>
          </p:nvGrpSpPr>
          <p:grpSpPr>
            <a:xfrm>
              <a:off x="5438823" y="1490614"/>
              <a:ext cx="648072" cy="648072"/>
              <a:chOff x="1907704" y="1131590"/>
              <a:chExt cx="1008112" cy="1008112"/>
            </a:xfrm>
          </p:grpSpPr>
          <p:sp>
            <p:nvSpPr>
              <p:cNvPr id="44" name="矩形 43"/>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45" name="直接连接符 44"/>
              <p:cNvCxnSpPr>
                <a:stCxn id="44" idx="1"/>
                <a:endCxn id="44"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4" idx="0"/>
                <a:endCxn id="44"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5414733"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过</a:t>
              </a:r>
              <a:endParaRPr lang="zh-CN" altLang="en-US" sz="5900" dirty="0">
                <a:solidFill>
                  <a:schemeClr val="bg1">
                    <a:alpha val="79000"/>
                  </a:schemeClr>
                </a:solidFill>
                <a:latin typeface="+mj-ea"/>
                <a:ea typeface="+mj-ea"/>
              </a:endParaRPr>
            </a:p>
          </p:txBody>
        </p:sp>
      </p:grpSp>
      <p:sp>
        <p:nvSpPr>
          <p:cNvPr id="47" name="TextBox 46"/>
          <p:cNvSpPr txBox="1"/>
          <p:nvPr/>
        </p:nvSpPr>
        <p:spPr>
          <a:xfrm>
            <a:off x="2649245" y="4234382"/>
            <a:ext cx="7100570" cy="414020"/>
          </a:xfrm>
          <a:prstGeom prst="rect">
            <a:avLst/>
          </a:prstGeom>
          <a:noFill/>
        </p:spPr>
        <p:txBody>
          <a:bodyPr wrap="none" lIns="121908" tIns="60954" rIns="121908" bIns="60954" rtlCol="0">
            <a:spAutoFit/>
          </a:bodyPr>
          <a:lstStyle/>
          <a:p>
            <a:pPr algn="ctr"/>
            <a:r>
              <a:rPr lang="zh-CN" altLang="en-US" dirty="0">
                <a:solidFill>
                  <a:schemeClr val="bg1">
                    <a:alpha val="70000"/>
                  </a:schemeClr>
                </a:solidFill>
                <a:latin typeface="+mj-ea"/>
                <a:ea typeface="+mj-ea"/>
              </a:rPr>
              <a:t>功能分析，两大管理模块，前台用户交易流程，后台交易单处理流程</a:t>
            </a:r>
            <a:endParaRPr lang="zh-CN" altLang="en-US" dirty="0">
              <a:solidFill>
                <a:schemeClr val="bg1">
                  <a:alpha val="70000"/>
                </a:schemeClr>
              </a:solidFill>
              <a:latin typeface="+mj-ea"/>
              <a:ea typeface="+mj-ea"/>
            </a:endParaRPr>
          </a:p>
        </p:txBody>
      </p:sp>
      <p:pic>
        <p:nvPicPr>
          <p:cNvPr id="48" name="Picture 3" descr="C:\Users\ABC\Desktop\GR-010 (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43137" y="3623219"/>
            <a:ext cx="1252904" cy="67733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ABC\Desktop\GR-010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272" y="3820144"/>
            <a:ext cx="7391859" cy="45666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组合 49"/>
          <p:cNvGrpSpPr/>
          <p:nvPr/>
        </p:nvGrpSpPr>
        <p:grpSpPr>
          <a:xfrm>
            <a:off x="4866665" y="2786867"/>
            <a:ext cx="932180" cy="1054101"/>
            <a:chOff x="3136591" y="1429930"/>
            <a:chExt cx="699225" cy="790576"/>
          </a:xfrm>
        </p:grpSpPr>
        <p:grpSp>
          <p:nvGrpSpPr>
            <p:cNvPr id="51" name="组合 50"/>
            <p:cNvGrpSpPr/>
            <p:nvPr/>
          </p:nvGrpSpPr>
          <p:grpSpPr>
            <a:xfrm>
              <a:off x="3160683" y="1490614"/>
              <a:ext cx="648072" cy="648072"/>
              <a:chOff x="1907704" y="1131590"/>
              <a:chExt cx="1008112" cy="1008112"/>
            </a:xfrm>
          </p:grpSpPr>
          <p:sp>
            <p:nvSpPr>
              <p:cNvPr id="53" name="矩形 52"/>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79000"/>
                    </a:schemeClr>
                  </a:solidFill>
                </a:endParaRPr>
              </a:p>
            </p:txBody>
          </p:sp>
          <p:cxnSp>
            <p:nvCxnSpPr>
              <p:cNvPr id="54" name="直接连接符 53"/>
              <p:cNvCxnSpPr>
                <a:stCxn id="53" idx="1"/>
                <a:endCxn id="53"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3" idx="0"/>
                <a:endCxn id="53"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3136591" y="1429930"/>
              <a:ext cx="699225" cy="790576"/>
            </a:xfrm>
            <a:prstGeom prst="rect">
              <a:avLst/>
            </a:prstGeom>
          </p:spPr>
          <p:txBody>
            <a:bodyPr wrap="none">
              <a:spAutoFit/>
            </a:bodyPr>
            <a:lstStyle/>
            <a:p>
              <a:pPr algn="ctr"/>
              <a:r>
                <a:rPr lang="zh-CN" altLang="en-US" sz="5900" dirty="0">
                  <a:solidFill>
                    <a:schemeClr val="bg1">
                      <a:alpha val="79000"/>
                    </a:schemeClr>
                  </a:solidFill>
                  <a:latin typeface="+mj-ea"/>
                  <a:ea typeface="+mj-ea"/>
                </a:rPr>
                <a:t>方</a:t>
              </a:r>
              <a:endParaRPr lang="zh-CN" altLang="en-US" sz="5900" dirty="0">
                <a:solidFill>
                  <a:schemeClr val="bg1">
                    <a:alpha val="79000"/>
                  </a:schemeClr>
                </a:solidFill>
                <a:latin typeface="+mj-ea"/>
                <a:ea typeface="+mj-ea"/>
              </a:endParaRPr>
            </a:p>
          </p:txBody>
        </p:sp>
      </p:grpSp>
      <p:grpSp>
        <p:nvGrpSpPr>
          <p:cNvPr id="56" name="组合 55"/>
          <p:cNvGrpSpPr/>
          <p:nvPr/>
        </p:nvGrpSpPr>
        <p:grpSpPr>
          <a:xfrm>
            <a:off x="8973489" y="2786867"/>
            <a:ext cx="932180" cy="1054100"/>
            <a:chOff x="5414734" y="1429930"/>
            <a:chExt cx="699225" cy="790575"/>
          </a:xfrm>
        </p:grpSpPr>
        <p:grpSp>
          <p:nvGrpSpPr>
            <p:cNvPr id="57" name="组合 56"/>
            <p:cNvGrpSpPr/>
            <p:nvPr/>
          </p:nvGrpSpPr>
          <p:grpSpPr>
            <a:xfrm>
              <a:off x="5438823" y="1490614"/>
              <a:ext cx="648072" cy="648072"/>
              <a:chOff x="1907704" y="1131590"/>
              <a:chExt cx="1008112" cy="1008112"/>
            </a:xfrm>
          </p:grpSpPr>
          <p:sp>
            <p:nvSpPr>
              <p:cNvPr id="58" name="矩形 57"/>
              <p:cNvSpPr/>
              <p:nvPr/>
            </p:nvSpPr>
            <p:spPr>
              <a:xfrm>
                <a:off x="1907704" y="1131590"/>
                <a:ext cx="1008112" cy="1008112"/>
              </a:xfrm>
              <a:prstGeom prst="rect">
                <a:avLst/>
              </a:prstGeom>
              <a:noFill/>
              <a:ln w="6350">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alpha val="79000"/>
                    </a:schemeClr>
                  </a:solidFill>
                </a:endParaRPr>
              </a:p>
            </p:txBody>
          </p:sp>
          <p:cxnSp>
            <p:nvCxnSpPr>
              <p:cNvPr id="59" name="直接连接符 58"/>
              <p:cNvCxnSpPr>
                <a:stCxn id="58" idx="1"/>
                <a:endCxn id="58" idx="3"/>
              </p:cNvCxnSpPr>
              <p:nvPr/>
            </p:nvCxnSpPr>
            <p:spPr>
              <a:xfrm>
                <a:off x="1907704" y="1635646"/>
                <a:ext cx="1008112" cy="0"/>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58" idx="0"/>
                <a:endCxn id="58" idx="2"/>
              </p:cNvCxnSpPr>
              <p:nvPr/>
            </p:nvCxnSpPr>
            <p:spPr>
              <a:xfrm>
                <a:off x="2411760" y="1131590"/>
                <a:ext cx="0" cy="1008112"/>
              </a:xfrm>
              <a:prstGeom prst="line">
                <a:avLst/>
              </a:prstGeom>
              <a:ln w="6350">
                <a:solidFill>
                  <a:srgbClr val="FFFFFF">
                    <a:alpha val="50196"/>
                  </a:srgbClr>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5414734" y="1429930"/>
              <a:ext cx="699225" cy="790575"/>
            </a:xfrm>
            <a:prstGeom prst="rect">
              <a:avLst/>
            </a:prstGeom>
          </p:spPr>
          <p:txBody>
            <a:bodyPr wrap="none">
              <a:spAutoFit/>
            </a:bodyPr>
            <a:p>
              <a:pPr algn="ctr"/>
              <a:r>
                <a:rPr lang="zh-CN" altLang="en-US" sz="5900" dirty="0">
                  <a:solidFill>
                    <a:schemeClr val="bg1">
                      <a:alpha val="79000"/>
                    </a:schemeClr>
                  </a:solidFill>
                  <a:latin typeface="+mj-ea"/>
                  <a:ea typeface="+mj-ea"/>
                </a:rPr>
                <a:t>程</a:t>
              </a:r>
              <a:endParaRPr lang="zh-CN" altLang="en-US" sz="5900" dirty="0">
                <a:solidFill>
                  <a:schemeClr val="bg1">
                    <a:alpha val="79000"/>
                  </a:schemeClr>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40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6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8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10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120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par>
                                <p:cTn id="31" presetID="22" presetClass="entr" presetSubtype="8" fill="hold" nodeType="withEffect">
                                  <p:stCondLst>
                                    <p:cond delay="1600"/>
                                  </p:stCondLst>
                                  <p:childTnLst>
                                    <p:set>
                                      <p:cBhvr>
                                        <p:cTn id="32" dur="1" fill="hold">
                                          <p:stCondLst>
                                            <p:cond delay="0"/>
                                          </p:stCondLst>
                                        </p:cTn>
                                        <p:tgtEl>
                                          <p:spTgt spid="49"/>
                                        </p:tgtEl>
                                        <p:attrNameLst>
                                          <p:attrName>style.visibility</p:attrName>
                                        </p:attrNameLst>
                                      </p:cBhvr>
                                      <p:to>
                                        <p:strVal val="visible"/>
                                      </p:to>
                                    </p:set>
                                    <p:animEffect transition="in" filter="wipe(left)">
                                      <p:cBhvr>
                                        <p:cTn id="33" dur="1000"/>
                                        <p:tgtEl>
                                          <p:spTgt spid="49"/>
                                        </p:tgtEl>
                                      </p:cBhvr>
                                    </p:animEffect>
                                  </p:childTnLst>
                                </p:cTn>
                              </p:par>
                              <p:par>
                                <p:cTn id="34" presetID="1" presetClass="entr" presetSubtype="0" fill="hold" nodeType="withEffect">
                                  <p:stCondLst>
                                    <p:cond delay="1600"/>
                                  </p:stCondLst>
                                  <p:childTnLst>
                                    <p:set>
                                      <p:cBhvr>
                                        <p:cTn id="35" dur="1" fill="hold">
                                          <p:stCondLst>
                                            <p:cond delay="0"/>
                                          </p:stCondLst>
                                        </p:cTn>
                                        <p:tgtEl>
                                          <p:spTgt spid="48"/>
                                        </p:tgtEl>
                                        <p:attrNameLst>
                                          <p:attrName>style.visibility</p:attrName>
                                        </p:attrNameLst>
                                      </p:cBhvr>
                                      <p:to>
                                        <p:strVal val="visible"/>
                                      </p:to>
                                    </p:set>
                                  </p:childTnLst>
                                </p:cTn>
                              </p:par>
                              <p:par>
                                <p:cTn id="36" presetID="63" presetClass="path" presetSubtype="0" accel="50000" decel="50000" fill="hold" nodeType="withEffect">
                                  <p:stCondLst>
                                    <p:cond delay="1600"/>
                                  </p:stCondLst>
                                  <p:childTnLst>
                                    <p:animMotion origin="layout" path="M -0.58697 -0.00432 L 2.22222E-6 4.19753E-6 " pathEditMode="relative" rAng="0" ptsTypes="AA">
                                      <p:cBhvr>
                                        <p:cTn id="37" dur="1000" fill="hold"/>
                                        <p:tgtEl>
                                          <p:spTgt spid="48"/>
                                        </p:tgtEl>
                                        <p:attrNameLst>
                                          <p:attrName>ppt_x</p:attrName>
                                          <p:attrName>ppt_y</p:attrName>
                                        </p:attrNameLst>
                                      </p:cBhvr>
                                      <p:rCtr x="29132" y="0"/>
                                    </p:animMotion>
                                  </p:childTnLst>
                                </p:cTn>
                              </p:par>
                              <p:par>
                                <p:cTn id="38" presetID="42" presetClass="entr" presetSubtype="0" fill="hold" grpId="0" nodeType="withEffect">
                                  <p:stCondLst>
                                    <p:cond delay="2600"/>
                                  </p:stCondLst>
                                  <p:iterate type="lt">
                                    <p:tmPct val="10000"/>
                                  </p:iterate>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anim calcmode="lin" valueType="num">
                                      <p:cBhvr>
                                        <p:cTn id="41" dur="500" fill="hold"/>
                                        <p:tgtEl>
                                          <p:spTgt spid="47"/>
                                        </p:tgtEl>
                                        <p:attrNameLst>
                                          <p:attrName>ppt_x</p:attrName>
                                        </p:attrNameLst>
                                      </p:cBhvr>
                                      <p:tavLst>
                                        <p:tav tm="0">
                                          <p:val>
                                            <p:strVal val="#ppt_x"/>
                                          </p:val>
                                        </p:tav>
                                        <p:tav tm="100000">
                                          <p:val>
                                            <p:strVal val="#ppt_x"/>
                                          </p:val>
                                        </p:tav>
                                      </p:tavLst>
                                    </p:anim>
                                    <p:anim calcmode="lin" valueType="num">
                                      <p:cBhvr>
                                        <p:cTn id="42" dur="500" fill="hold"/>
                                        <p:tgtEl>
                                          <p:spTgt spid="47"/>
                                        </p:tgtEl>
                                        <p:attrNameLst>
                                          <p:attrName>ppt_y</p:attrName>
                                        </p:attrNameLst>
                                      </p:cBhvr>
                                      <p:tavLst>
                                        <p:tav tm="0">
                                          <p:val>
                                            <p:strVal val="#ppt_y+.1"/>
                                          </p:val>
                                        </p:tav>
                                        <p:tav tm="100000">
                                          <p:val>
                                            <p:strVal val="#ppt_y"/>
                                          </p:val>
                                        </p:tav>
                                      </p:tavLst>
                                    </p:anim>
                                  </p:childTnLst>
                                </p:cTn>
                              </p:par>
                              <p:par>
                                <p:cTn id="43" presetID="2" presetClass="entr" presetSubtype="2" fill="hold" grpId="0" nodeType="withEffect">
                                  <p:stCondLst>
                                    <p:cond delay="380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420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50"/>
          <p:cNvSpPr>
            <a:spLocks noChangeShapeType="1"/>
          </p:cNvSpPr>
          <p:nvPr/>
        </p:nvSpPr>
        <p:spPr bwMode="auto">
          <a:xfrm rot="10800000" flipV="1">
            <a:off x="1148715" y="5422900"/>
            <a:ext cx="7952740" cy="4254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8" tIns="60954" rIns="121908" bIns="60954"/>
          <a:lstStyle/>
          <a:p>
            <a:endParaRPr lang="zh-CN" altLang="en-US">
              <a:latin typeface="微软雅黑" panose="020B0503020204020204" pitchFamily="34" charset="-122"/>
              <a:ea typeface="微软雅黑" panose="020B0503020204020204" pitchFamily="34" charset="-122"/>
            </a:endParaRPr>
          </a:p>
        </p:txBody>
      </p:sp>
      <p:grpSp>
        <p:nvGrpSpPr>
          <p:cNvPr id="3" name="Group 51"/>
          <p:cNvGrpSpPr/>
          <p:nvPr/>
        </p:nvGrpSpPr>
        <p:grpSpPr bwMode="auto">
          <a:xfrm>
            <a:off x="478801" y="1222012"/>
            <a:ext cx="1343908" cy="1631951"/>
            <a:chOff x="839" y="1752"/>
            <a:chExt cx="635" cy="771"/>
          </a:xfrm>
        </p:grpSpPr>
        <p:sp>
          <p:nvSpPr>
            <p:cNvPr id="4" name="Oval 52"/>
            <p:cNvSpPr>
              <a:spLocks noChangeArrowheads="1"/>
            </p:cNvSpPr>
            <p:nvPr/>
          </p:nvSpPr>
          <p:spPr bwMode="auto">
            <a:xfrm>
              <a:off x="839" y="1752"/>
              <a:ext cx="635" cy="635"/>
            </a:xfrm>
            <a:prstGeom prst="ellipse">
              <a:avLst/>
            </a:prstGeom>
            <a:noFill/>
            <a:ln w="152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700" b="1" dirty="0">
                  <a:latin typeface="微软雅黑" panose="020B0503020204020204" pitchFamily="34" charset="-122"/>
                  <a:ea typeface="微软雅黑" panose="020B0503020204020204" pitchFamily="34" charset="-122"/>
                </a:rPr>
                <a:t>前台</a:t>
              </a:r>
              <a:endParaRPr lang="zh-CN" altLang="en-US" sz="2700" b="1" dirty="0">
                <a:latin typeface="微软雅黑" panose="020B0503020204020204" pitchFamily="34" charset="-122"/>
                <a:ea typeface="微软雅黑" panose="020B0503020204020204" pitchFamily="34" charset="-122"/>
              </a:endParaRPr>
            </a:p>
          </p:txBody>
        </p:sp>
        <p:sp>
          <p:nvSpPr>
            <p:cNvPr id="5" name="AutoShape 53"/>
            <p:cNvSpPr>
              <a:spLocks noChangeArrowheads="1"/>
            </p:cNvSpPr>
            <p:nvPr/>
          </p:nvSpPr>
          <p:spPr bwMode="auto">
            <a:xfrm flipV="1">
              <a:off x="1087" y="2414"/>
              <a:ext cx="136" cy="109"/>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0" name="Group 51"/>
          <p:cNvGrpSpPr/>
          <p:nvPr/>
        </p:nvGrpSpPr>
        <p:grpSpPr bwMode="auto">
          <a:xfrm rot="10800000">
            <a:off x="10362400" y="4484007"/>
            <a:ext cx="1343908" cy="1631951"/>
            <a:chOff x="839" y="1752"/>
            <a:chExt cx="635" cy="771"/>
          </a:xfrm>
        </p:grpSpPr>
        <p:sp>
          <p:nvSpPr>
            <p:cNvPr id="11" name="Oval 52"/>
            <p:cNvSpPr>
              <a:spLocks noChangeArrowheads="1"/>
            </p:cNvSpPr>
            <p:nvPr/>
          </p:nvSpPr>
          <p:spPr bwMode="auto">
            <a:xfrm rot="10800000">
              <a:off x="839" y="1752"/>
              <a:ext cx="635" cy="635"/>
            </a:xfrm>
            <a:prstGeom prst="ellipse">
              <a:avLst/>
            </a:prstGeom>
            <a:noFill/>
            <a:ln w="152400">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700" b="1" dirty="0">
                  <a:latin typeface="微软雅黑" panose="020B0503020204020204" pitchFamily="34" charset="-122"/>
                  <a:ea typeface="微软雅黑" panose="020B0503020204020204" pitchFamily="34" charset="-122"/>
                </a:rPr>
                <a:t>后台</a:t>
              </a:r>
              <a:endParaRPr lang="zh-CN" altLang="en-US" sz="2700" b="1" dirty="0">
                <a:latin typeface="微软雅黑" panose="020B0503020204020204" pitchFamily="34" charset="-122"/>
                <a:ea typeface="微软雅黑" panose="020B0503020204020204" pitchFamily="34" charset="-122"/>
              </a:endParaRPr>
            </a:p>
          </p:txBody>
        </p:sp>
        <p:sp>
          <p:nvSpPr>
            <p:cNvPr id="12" name="AutoShape 53"/>
            <p:cNvSpPr>
              <a:spLocks noChangeArrowheads="1"/>
            </p:cNvSpPr>
            <p:nvPr/>
          </p:nvSpPr>
          <p:spPr bwMode="auto">
            <a:xfrm flipV="1">
              <a:off x="1087" y="2414"/>
              <a:ext cx="136" cy="109"/>
            </a:xfrm>
            <a:prstGeom prst="triangle">
              <a:avLst>
                <a:gd name="adj" fmla="val 50000"/>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sp>
        <p:nvSpPr>
          <p:cNvPr id="18" name="标题 17"/>
          <p:cNvSpPr>
            <a:spLocks noGrp="1"/>
          </p:cNvSpPr>
          <p:nvPr>
            <p:ph type="title"/>
          </p:nvPr>
        </p:nvSpPr>
        <p:spPr/>
        <p:txBody>
          <a:bodyPr>
            <a:normAutofit fontScale="90000"/>
          </a:bodyPr>
          <a:lstStyle/>
          <a:p>
            <a:r>
              <a:rPr lang="zh-CN" altLang="en-US" b="1" dirty="0"/>
              <a:t>功能分析</a:t>
            </a:r>
            <a:endParaRPr lang="zh-CN" altLang="en-US" b="1" dirty="0"/>
          </a:p>
        </p:txBody>
      </p:sp>
      <p:sp>
        <p:nvSpPr>
          <p:cNvPr id="17" name="Line 50"/>
          <p:cNvSpPr>
            <a:spLocks noChangeShapeType="1"/>
          </p:cNvSpPr>
          <p:nvPr/>
        </p:nvSpPr>
        <p:spPr bwMode="auto">
          <a:xfrm rot="10800000" flipV="1">
            <a:off x="2940685" y="1872615"/>
            <a:ext cx="7952740" cy="4254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8" tIns="60954" rIns="121908" bIns="60954"/>
          <a:p>
            <a:endParaRPr lang="zh-CN" altLang="en-US">
              <a:latin typeface="微软雅黑" panose="020B0503020204020204" pitchFamily="34" charset="-122"/>
              <a:ea typeface="微软雅黑" panose="020B0503020204020204" pitchFamily="34" charset="-122"/>
            </a:endParaRPr>
          </a:p>
        </p:txBody>
      </p:sp>
      <p:sp>
        <p:nvSpPr>
          <p:cNvPr id="19" name="AutoShape 5"/>
          <p:cNvSpPr>
            <a:spLocks noChangeArrowheads="1"/>
          </p:cNvSpPr>
          <p:nvPr/>
        </p:nvSpPr>
        <p:spPr bwMode="gray">
          <a:xfrm>
            <a:off x="2724785" y="2331085"/>
            <a:ext cx="6740525" cy="2618740"/>
          </a:xfrm>
          <a:prstGeom prst="roundRect">
            <a:avLst>
              <a:gd name="adj" fmla="val 16667"/>
            </a:avLst>
          </a:prstGeom>
          <a:noFill/>
          <a:ln w="19050">
            <a:solidFill>
              <a:schemeClr val="bg1"/>
            </a:solidFill>
            <a:rou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0" name="文本框 19"/>
          <p:cNvSpPr txBox="1"/>
          <p:nvPr/>
        </p:nvSpPr>
        <p:spPr>
          <a:xfrm>
            <a:off x="2782570" y="2277110"/>
            <a:ext cx="6649720" cy="2584450"/>
          </a:xfrm>
          <a:prstGeom prst="rect">
            <a:avLst/>
          </a:prstGeom>
          <a:noFill/>
        </p:spPr>
        <p:txBody>
          <a:bodyPr wrap="square" rtlCol="0">
            <a:spAutoFit/>
          </a:bodyPr>
          <a:p>
            <a:pPr fontAlgn="auto">
              <a:lnSpc>
                <a:spcPct val="150000"/>
              </a:lnSpc>
            </a:pPr>
            <a:r>
              <a:rPr lang="en-US" altLang="zh-CN"/>
              <a:t>         </a:t>
            </a:r>
            <a:r>
              <a:rPr lang="zh-CN" altLang="en-US"/>
              <a:t>经过对时下大型农产品销售网站的调查，对该系统的功能进行的大体的划分，融销同系统将划分为两大管理模块。前台模块涵盖商品展示与搜索，商品购买与支付，订单管理，专家指导，农业知识，融资申请等功能。后台模块涵盖平台中用户与权限管理，商品与库存管理，交易与支付，专家指导与知识管理，融资申请管理等模块。</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7" grpId="0" bldLvl="0" animBg="1"/>
    </p:bldLst>
  </p:timing>
</p:sld>
</file>

<file path=ppt/tags/tag1.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10.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11.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12.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13.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14.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15.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16.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17.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18.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19.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2.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20.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21.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22.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23.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24.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25.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26.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27.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28.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29.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3.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30.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31.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32.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33.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34.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35.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36.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37.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38.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39.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4.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40.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41.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42.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43.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44.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45.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46.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47.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48.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49.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5.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50.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51.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52.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53.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54.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55.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56.xml><?xml version="1.0" encoding="utf-8"?>
<p:tagLst xmlns:p="http://schemas.openxmlformats.org/presentationml/2006/main">
  <p:tag name="KSO_WM_DIAGRAM_VIRTUALLY_FRAME" val="{&quot;height&quot;:83.0000787401575,&quot;left&quot;:233.83756677794298,&quot;top&quot;:219.4383464566929,&quot;width&quot;:522.4359322557173}"/>
</p:tagLst>
</file>

<file path=ppt/tags/tag6.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7.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8.xml><?xml version="1.0" encoding="utf-8"?>
<p:tagLst xmlns:p="http://schemas.openxmlformats.org/presentationml/2006/main">
  <p:tag name="KSO_WM_DIAGRAM_VIRTUALLY_FRAME" val="{&quot;height&quot;:83.00007874015746,&quot;left&quot;:133.84236220472442,&quot;top&quot;:230.158031496063,&quot;width&quot;:663.7852755905512}"/>
</p:tagLst>
</file>

<file path=ppt/tags/tag9.xml><?xml version="1.0" encoding="utf-8"?>
<p:tagLst xmlns:p="http://schemas.openxmlformats.org/presentationml/2006/main">
  <p:tag name="KSO_WM_DIAGRAM_VIRTUALLY_FRAME" val="{&quot;height&quot;:83.00007874015746,&quot;left&quot;:133.84236220472442,&quot;top&quot;:230.158031496063,&quot;width&quot;:663.7852755905512}"/>
</p:tagLst>
</file>

<file path=ppt/theme/theme1.xml><?xml version="1.0" encoding="utf-8"?>
<a:theme xmlns:a="http://schemas.openxmlformats.org/drawingml/2006/main" name="Office 主题">
  <a:themeElements>
    <a:clrScheme name="自定义 479">
      <a:dk1>
        <a:srgbClr val="F2F2F2"/>
      </a:dk1>
      <a:lt1>
        <a:srgbClr val="F2F2F2"/>
      </a:lt1>
      <a:dk2>
        <a:srgbClr val="F2F2F2"/>
      </a:dk2>
      <a:lt2>
        <a:srgbClr val="EEECE1"/>
      </a:lt2>
      <a:accent1>
        <a:srgbClr val="F2F2F2"/>
      </a:accent1>
      <a:accent2>
        <a:srgbClr val="262626"/>
      </a:accent2>
      <a:accent3>
        <a:srgbClr val="F2F2F2"/>
      </a:accent3>
      <a:accent4>
        <a:srgbClr val="262626"/>
      </a:accent4>
      <a:accent5>
        <a:srgbClr val="F2F2F2"/>
      </a:accent5>
      <a:accent6>
        <a:srgbClr val="262626"/>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2757</Words>
  <Application>WPS 演示</Application>
  <PresentationFormat>自定义</PresentationFormat>
  <Paragraphs>366</Paragraphs>
  <Slides>39</Slides>
  <Notes>27</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Arial</vt:lpstr>
      <vt:lpstr>宋体</vt:lpstr>
      <vt:lpstr>Wingdings</vt:lpstr>
      <vt:lpstr>方正卡通简体</vt:lpstr>
      <vt:lpstr>微软雅黑</vt:lpstr>
      <vt:lpstr>Segoe Print</vt:lpstr>
      <vt:lpstr>叶根友毛笔行书2.0版</vt:lpstr>
      <vt:lpstr>hakuyoxingshu7000</vt:lpstr>
      <vt:lpstr>Century Gothic</vt:lpstr>
      <vt:lpstr>-apple-system</vt:lpstr>
      <vt:lpstr>Calibri</vt:lpstr>
      <vt:lpstr>Arial Unicode MS</vt:lpstr>
      <vt:lpstr>Calibri</vt:lpstr>
      <vt:lpstr>Office 主题</vt:lpstr>
      <vt:lpstr>PowerPoint 演示文稿</vt:lpstr>
      <vt:lpstr>PowerPoint 演示文稿</vt:lpstr>
      <vt:lpstr>PowerPoint 演示文稿</vt:lpstr>
      <vt:lpstr>网站的开发环境</vt:lpstr>
      <vt:lpstr>PowerPoint 演示文稿</vt:lpstr>
      <vt:lpstr>PowerPoint 演示文稿</vt:lpstr>
      <vt:lpstr>PowerPoint 演示文稿</vt:lpstr>
      <vt:lpstr>PowerPoint 演示文稿</vt:lpstr>
      <vt:lpstr>功能分析</vt:lpstr>
      <vt:lpstr>两大管理模块</vt:lpstr>
      <vt:lpstr>两大管理模块</vt:lpstr>
      <vt:lpstr>前台用户交易流程</vt:lpstr>
      <vt:lpstr>后台交易单处理流程</vt:lpstr>
      <vt:lpstr>PowerPoint 演示文稿</vt:lpstr>
      <vt:lpstr>数 据 库 E-R 图</vt:lpstr>
      <vt:lpstr>数 据 库 E-R 图</vt:lpstr>
      <vt:lpstr>界 面 关 系 图</vt:lpstr>
      <vt:lpstr>业 务 流 程 图</vt:lpstr>
      <vt:lpstr>系 统 用 例 图</vt:lpstr>
      <vt:lpstr>PowerPoint 演示文稿</vt:lpstr>
      <vt:lpstr>融销通首页</vt:lpstr>
      <vt:lpstr>商品资源页面</vt:lpstr>
      <vt:lpstr>商品详情页面</vt:lpstr>
      <vt:lpstr>专家指导页面</vt:lpstr>
      <vt:lpstr>专家指导页面</vt:lpstr>
      <vt:lpstr>专家指导页面</vt:lpstr>
      <vt:lpstr>专家指导页面</vt:lpstr>
      <vt:lpstr>专家指导页面</vt:lpstr>
      <vt:lpstr>专家指导页面</vt:lpstr>
      <vt:lpstr>专家指导页面</vt:lpstr>
      <vt:lpstr>专家指导页面</vt:lpstr>
      <vt:lpstr>专家指导页面</vt:lpstr>
      <vt:lpstr>专家指导页面</vt:lpstr>
      <vt:lpstr>专家指导页面</vt:lpstr>
      <vt:lpstr>专家指导页面</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小伙贱稳当</cp:lastModifiedBy>
  <cp:revision>56</cp:revision>
  <dcterms:created xsi:type="dcterms:W3CDTF">2016-05-08T11:31:00Z</dcterms:created>
  <dcterms:modified xsi:type="dcterms:W3CDTF">2024-12-30T02:34:22Z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1E32EAE57F1F4912880A4EBAACFF56F2_12</vt:lpwstr>
  </property>
</Properties>
</file>